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0" r:id="rId1"/>
  </p:sldMasterIdLst>
  <p:notesMasterIdLst>
    <p:notesMasterId r:id="rId35"/>
  </p:notesMasterIdLst>
  <p:sldIdLst>
    <p:sldId id="324" r:id="rId2"/>
    <p:sldId id="325" r:id="rId3"/>
    <p:sldId id="326" r:id="rId4"/>
    <p:sldId id="336" r:id="rId5"/>
    <p:sldId id="337" r:id="rId6"/>
    <p:sldId id="420" r:id="rId7"/>
    <p:sldId id="257" r:id="rId8"/>
    <p:sldId id="283" r:id="rId9"/>
    <p:sldId id="308" r:id="rId10"/>
    <p:sldId id="286" r:id="rId11"/>
    <p:sldId id="275" r:id="rId12"/>
    <p:sldId id="296" r:id="rId13"/>
    <p:sldId id="291" r:id="rId14"/>
    <p:sldId id="376" r:id="rId15"/>
    <p:sldId id="379" r:id="rId16"/>
    <p:sldId id="378" r:id="rId17"/>
    <p:sldId id="377" r:id="rId18"/>
    <p:sldId id="380" r:id="rId19"/>
    <p:sldId id="388" r:id="rId20"/>
    <p:sldId id="303" r:id="rId21"/>
    <p:sldId id="389" r:id="rId22"/>
    <p:sldId id="271" r:id="rId23"/>
    <p:sldId id="384" r:id="rId24"/>
    <p:sldId id="381" r:id="rId25"/>
    <p:sldId id="287" r:id="rId26"/>
    <p:sldId id="385" r:id="rId27"/>
    <p:sldId id="272" r:id="rId28"/>
    <p:sldId id="289" r:id="rId29"/>
    <p:sldId id="302" r:id="rId30"/>
    <p:sldId id="274" r:id="rId31"/>
    <p:sldId id="305" r:id="rId32"/>
    <p:sldId id="307" r:id="rId33"/>
    <p:sldId id="33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94570-0128-4184-B7D1-D56A29FCEDA5}" v="7" dt="2022-07-15T16:25:22.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7619" autoAdjust="0"/>
  </p:normalViewPr>
  <p:slideViewPr>
    <p:cSldViewPr snapToGrid="0" showGuides="1">
      <p:cViewPr varScale="1">
        <p:scale>
          <a:sx n="84" d="100"/>
          <a:sy n="84" d="100"/>
        </p:scale>
        <p:origin x="222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F82BF-6F2F-4E5A-A9E0-D7BA2E835E4F}" type="datetimeFigureOut">
              <a:rPr lang="en-US" smtClean="0"/>
              <a:t>7/19/22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BDD5A-D419-4D10-9EDA-98AE4C59AD25}" type="slidenum">
              <a:rPr lang="en-US" smtClean="0"/>
              <a:t>‹#›</a:t>
            </a:fld>
            <a:endParaRPr lang="en-US"/>
          </a:p>
        </p:txBody>
      </p:sp>
    </p:spTree>
    <p:extLst>
      <p:ext uri="{BB962C8B-B14F-4D97-AF65-F5344CB8AC3E}">
        <p14:creationId xmlns:p14="http://schemas.microsoft.com/office/powerpoint/2010/main" val="1968077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A1EB4-3A85-4352-A3BA-C94B7ABE6211}" type="slidenum">
              <a:rPr lang="en-US" smtClean="0"/>
              <a:t>1</a:t>
            </a:fld>
            <a:endParaRPr lang="en-US"/>
          </a:p>
        </p:txBody>
      </p:sp>
    </p:spTree>
    <p:extLst>
      <p:ext uri="{BB962C8B-B14F-4D97-AF65-F5344CB8AC3E}">
        <p14:creationId xmlns:p14="http://schemas.microsoft.com/office/powerpoint/2010/main" val="282954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Michelle, I’ll kick us off with our first learning objective.  So what exactly is diversity?  Let’s explore the definition and then move into some thoughtful approaches on how to think about diversity as you expand your workforce.</a:t>
            </a:r>
          </a:p>
        </p:txBody>
      </p:sp>
      <p:sp>
        <p:nvSpPr>
          <p:cNvPr id="4" name="Slide Number Placeholder 3"/>
          <p:cNvSpPr>
            <a:spLocks noGrp="1"/>
          </p:cNvSpPr>
          <p:nvPr>
            <p:ph type="sldNum" sz="quarter" idx="5"/>
          </p:nvPr>
        </p:nvSpPr>
        <p:spPr/>
        <p:txBody>
          <a:bodyPr/>
          <a:lstStyle/>
          <a:p>
            <a:fld id="{7B8BDD5A-D419-4D10-9EDA-98AE4C59AD25}" type="slidenum">
              <a:rPr lang="en-US" smtClean="0"/>
              <a:t>11</a:t>
            </a:fld>
            <a:endParaRPr lang="en-US"/>
          </a:p>
        </p:txBody>
      </p:sp>
    </p:spTree>
    <p:extLst>
      <p:ext uri="{BB962C8B-B14F-4D97-AF65-F5344CB8AC3E}">
        <p14:creationId xmlns:p14="http://schemas.microsoft.com/office/powerpoint/2010/main" val="348129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simplest terms diversity is that ways we are different.  There can be some vary obvious ways that we see diversity, such as physical attributes or a physical disability.  But there can also be less obvious ways that we see diversity, whether it be religion, a non-physical handicap or even an employee’s talents.  It’s important to train your leadership to think of diversity in a larger context so   </a:t>
            </a:r>
          </a:p>
        </p:txBody>
      </p:sp>
      <p:sp>
        <p:nvSpPr>
          <p:cNvPr id="4" name="Slide Number Placeholder 3"/>
          <p:cNvSpPr>
            <a:spLocks noGrp="1"/>
          </p:cNvSpPr>
          <p:nvPr>
            <p:ph type="sldNum" sz="quarter" idx="5"/>
          </p:nvPr>
        </p:nvSpPr>
        <p:spPr/>
        <p:txBody>
          <a:bodyPr/>
          <a:lstStyle/>
          <a:p>
            <a:fld id="{7B8BDD5A-D419-4D10-9EDA-98AE4C59AD25}" type="slidenum">
              <a:rPr lang="en-US" smtClean="0"/>
              <a:t>12</a:t>
            </a:fld>
            <a:endParaRPr lang="en-US"/>
          </a:p>
        </p:txBody>
      </p:sp>
    </p:spTree>
    <p:extLst>
      <p:ext uri="{BB962C8B-B14F-4D97-AF65-F5344CB8AC3E}">
        <p14:creationId xmlns:p14="http://schemas.microsoft.com/office/powerpoint/2010/main" val="120929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slide</a:t>
            </a:r>
          </a:p>
        </p:txBody>
      </p:sp>
      <p:sp>
        <p:nvSpPr>
          <p:cNvPr id="4" name="Slide Number Placeholder 3"/>
          <p:cNvSpPr>
            <a:spLocks noGrp="1"/>
          </p:cNvSpPr>
          <p:nvPr>
            <p:ph type="sldNum" sz="quarter" idx="5"/>
          </p:nvPr>
        </p:nvSpPr>
        <p:spPr/>
        <p:txBody>
          <a:bodyPr/>
          <a:lstStyle/>
          <a:p>
            <a:fld id="{7B8BDD5A-D419-4D10-9EDA-98AE4C59AD25}" type="slidenum">
              <a:rPr lang="en-US" smtClean="0"/>
              <a:t>13</a:t>
            </a:fld>
            <a:endParaRPr lang="en-US"/>
          </a:p>
        </p:txBody>
      </p:sp>
    </p:spTree>
    <p:extLst>
      <p:ext uri="{BB962C8B-B14F-4D97-AF65-F5344CB8AC3E}">
        <p14:creationId xmlns:p14="http://schemas.microsoft.com/office/powerpoint/2010/main" val="165191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Michelle for those ideas!  Recruiting can be quite the challenge these days.  The second strategy I want you to think about is your Employee Referral program.  Do you have one? Employee referral programs can be a really effective way to source new talent.  Through a monetary reward you essentially turn your employees into recruiters.  Almost every company I have ever worked for had an employee referral program.  Here’s the challenge with employee referral programs…employees tend to recommend those who look like them, who think like them and are very similar to them.  So it’s important the you create an employee referral program that is more thoughtful.  On this slide you can see a few examples of how to achieve that.  READ SLIDE</a:t>
            </a:r>
          </a:p>
        </p:txBody>
      </p:sp>
      <p:sp>
        <p:nvSpPr>
          <p:cNvPr id="4" name="Slide Number Placeholder 3"/>
          <p:cNvSpPr>
            <a:spLocks noGrp="1"/>
          </p:cNvSpPr>
          <p:nvPr>
            <p:ph type="sldNum" sz="quarter" idx="5"/>
          </p:nvPr>
        </p:nvSpPr>
        <p:spPr/>
        <p:txBody>
          <a:bodyPr/>
          <a:lstStyle/>
          <a:p>
            <a:fld id="{7B8BDD5A-D419-4D10-9EDA-98AE4C59AD25}" type="slidenum">
              <a:rPr lang="en-US" smtClean="0"/>
              <a:t>14</a:t>
            </a:fld>
            <a:endParaRPr lang="en-US"/>
          </a:p>
        </p:txBody>
      </p:sp>
    </p:spTree>
    <p:extLst>
      <p:ext uri="{BB962C8B-B14F-4D97-AF65-F5344CB8AC3E}">
        <p14:creationId xmlns:p14="http://schemas.microsoft.com/office/powerpoint/2010/main" val="297996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slide</a:t>
            </a:r>
          </a:p>
        </p:txBody>
      </p:sp>
      <p:sp>
        <p:nvSpPr>
          <p:cNvPr id="4" name="Slide Number Placeholder 3"/>
          <p:cNvSpPr>
            <a:spLocks noGrp="1"/>
          </p:cNvSpPr>
          <p:nvPr>
            <p:ph type="sldNum" sz="quarter" idx="5"/>
          </p:nvPr>
        </p:nvSpPr>
        <p:spPr/>
        <p:txBody>
          <a:bodyPr/>
          <a:lstStyle/>
          <a:p>
            <a:fld id="{7B8BDD5A-D419-4D10-9EDA-98AE4C59AD25}" type="slidenum">
              <a:rPr lang="en-US" smtClean="0"/>
              <a:t>15</a:t>
            </a:fld>
            <a:endParaRPr lang="en-US"/>
          </a:p>
        </p:txBody>
      </p:sp>
    </p:spTree>
    <p:extLst>
      <p:ext uri="{BB962C8B-B14F-4D97-AF65-F5344CB8AC3E}">
        <p14:creationId xmlns:p14="http://schemas.microsoft.com/office/powerpoint/2010/main" val="410532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the second poll question, 76% of candidates value culture as a criteria for searching for a new job. If you’ve spent time recruiting you know that companies tend to focus on their competitive compensation or their generous benefits offering, but it’s also important to showcase your culture.  A culture state encompasses what you value, what you believe and can also include pieces of your mission, vision and values.  This simple statements sets the standard for what candidates can expect when they come to your company and the standard you have for them when joining.  I recently sat in on some interviews and the recruiter told the candidate while many companies say their company values are important we truly walk the walk.  The recruiter then went on to give an example of how even the CEO demonstrates being humble (which was one of their core values) and then next asked the candidate can you give me an example of a time when you did something at work that would reflect our core values.  And I thought what a great line of questioning!  It went so far beyond the basic “can you work excel?”</a:t>
            </a:r>
          </a:p>
        </p:txBody>
      </p:sp>
      <p:sp>
        <p:nvSpPr>
          <p:cNvPr id="4" name="Slide Number Placeholder 3"/>
          <p:cNvSpPr>
            <a:spLocks noGrp="1"/>
          </p:cNvSpPr>
          <p:nvPr>
            <p:ph type="sldNum" sz="quarter" idx="5"/>
          </p:nvPr>
        </p:nvSpPr>
        <p:spPr/>
        <p:txBody>
          <a:bodyPr/>
          <a:lstStyle/>
          <a:p>
            <a:fld id="{7B8BDD5A-D419-4D10-9EDA-98AE4C59AD25}" type="slidenum">
              <a:rPr lang="en-US" smtClean="0"/>
              <a:t>16</a:t>
            </a:fld>
            <a:endParaRPr lang="en-US"/>
          </a:p>
        </p:txBody>
      </p:sp>
    </p:spTree>
    <p:extLst>
      <p:ext uri="{BB962C8B-B14F-4D97-AF65-F5344CB8AC3E}">
        <p14:creationId xmlns:p14="http://schemas.microsoft.com/office/powerpoint/2010/main" val="1368629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slide</a:t>
            </a:r>
          </a:p>
        </p:txBody>
      </p:sp>
      <p:sp>
        <p:nvSpPr>
          <p:cNvPr id="4" name="Slide Number Placeholder 3"/>
          <p:cNvSpPr>
            <a:spLocks noGrp="1"/>
          </p:cNvSpPr>
          <p:nvPr>
            <p:ph type="sldNum" sz="quarter" idx="5"/>
          </p:nvPr>
        </p:nvSpPr>
        <p:spPr/>
        <p:txBody>
          <a:bodyPr/>
          <a:lstStyle/>
          <a:p>
            <a:fld id="{7B8BDD5A-D419-4D10-9EDA-98AE4C59AD25}" type="slidenum">
              <a:rPr lang="en-US" smtClean="0"/>
              <a:t>17</a:t>
            </a:fld>
            <a:endParaRPr lang="en-US"/>
          </a:p>
        </p:txBody>
      </p:sp>
    </p:spTree>
    <p:extLst>
      <p:ext uri="{BB962C8B-B14F-4D97-AF65-F5344CB8AC3E}">
        <p14:creationId xmlns:p14="http://schemas.microsoft.com/office/powerpoint/2010/main" val="116853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really amazing the technology and best practices available to help ensure that our job postings and interview process are unbiased.  But I want to suggest another idea.  Think about who you have as part of the interview process.  Do you only have the hiring manager doing the interview?  Do they represent your entire workforce?  If not, consider adding someone else to the mix to get a different perspective.  A former boss of mine asked the same question in every interview he did and I have stolen that idea from him.  He would ask “Who are you outside of work?”  I love that question because it gives you insight into the candidate that you may not glean from their resume or their technical experience.  </a:t>
            </a:r>
          </a:p>
        </p:txBody>
      </p:sp>
      <p:sp>
        <p:nvSpPr>
          <p:cNvPr id="4" name="Slide Number Placeholder 3"/>
          <p:cNvSpPr>
            <a:spLocks noGrp="1"/>
          </p:cNvSpPr>
          <p:nvPr>
            <p:ph type="sldNum" sz="quarter" idx="5"/>
          </p:nvPr>
        </p:nvSpPr>
        <p:spPr/>
        <p:txBody>
          <a:bodyPr/>
          <a:lstStyle/>
          <a:p>
            <a:fld id="{7B8BDD5A-D419-4D10-9EDA-98AE4C59AD25}" type="slidenum">
              <a:rPr lang="en-US" smtClean="0"/>
              <a:t>18</a:t>
            </a:fld>
            <a:endParaRPr lang="en-US"/>
          </a:p>
        </p:txBody>
      </p:sp>
    </p:spTree>
    <p:extLst>
      <p:ext uri="{BB962C8B-B14F-4D97-AF65-F5344CB8AC3E}">
        <p14:creationId xmlns:p14="http://schemas.microsoft.com/office/powerpoint/2010/main" val="26592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slide</a:t>
            </a:r>
          </a:p>
        </p:txBody>
      </p:sp>
      <p:sp>
        <p:nvSpPr>
          <p:cNvPr id="4" name="Slide Number Placeholder 3"/>
          <p:cNvSpPr>
            <a:spLocks noGrp="1"/>
          </p:cNvSpPr>
          <p:nvPr>
            <p:ph type="sldNum" sz="quarter" idx="5"/>
          </p:nvPr>
        </p:nvSpPr>
        <p:spPr/>
        <p:txBody>
          <a:bodyPr/>
          <a:lstStyle/>
          <a:p>
            <a:fld id="{7B8BDD5A-D419-4D10-9EDA-98AE4C59AD25}" type="slidenum">
              <a:rPr lang="en-US" smtClean="0"/>
              <a:t>19</a:t>
            </a:fld>
            <a:endParaRPr lang="en-US"/>
          </a:p>
        </p:txBody>
      </p:sp>
    </p:spTree>
    <p:extLst>
      <p:ext uri="{BB962C8B-B14F-4D97-AF65-F5344CB8AC3E}">
        <p14:creationId xmlns:p14="http://schemas.microsoft.com/office/powerpoint/2010/main" val="2686295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another poll question!  READ Question.  Is the answer 6%, 10% or 18%.  And the answer is 18%.  Think about that for a minute…that’s not an insignificant number which is why it’s so important that that 18% represents a diverse group of people.  Michelle will now ask our fourth and final poll question.</a:t>
            </a:r>
          </a:p>
          <a:p>
            <a:endParaRPr lang="en-US" dirty="0"/>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20</a:t>
            </a:fld>
            <a:endParaRPr lang="en-US"/>
          </a:p>
        </p:txBody>
      </p:sp>
    </p:spTree>
    <p:extLst>
      <p:ext uri="{BB962C8B-B14F-4D97-AF65-F5344CB8AC3E}">
        <p14:creationId xmlns:p14="http://schemas.microsoft.com/office/powerpoint/2010/main" val="261709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2</a:t>
            </a:fld>
            <a:endParaRPr lang="en-US"/>
          </a:p>
        </p:txBody>
      </p:sp>
    </p:spTree>
    <p:extLst>
      <p:ext uri="{BB962C8B-B14F-4D97-AF65-F5344CB8AC3E}">
        <p14:creationId xmlns:p14="http://schemas.microsoft.com/office/powerpoint/2010/main" val="127135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slide</a:t>
            </a:r>
          </a:p>
          <a:p>
            <a:endParaRPr lang="en-US" dirty="0"/>
          </a:p>
          <a:p>
            <a:r>
              <a:rPr lang="en-US" dirty="0"/>
              <a:t>Source: https://www.careerplug.com/blog/hiring-statistics/</a:t>
            </a:r>
          </a:p>
          <a:p>
            <a:endParaRPr lang="en-US" dirty="0"/>
          </a:p>
          <a:p>
            <a:r>
              <a:rPr lang="en-US" sz="1200" b="0" i="0" kern="1200" dirty="0">
                <a:solidFill>
                  <a:schemeClr val="tx1"/>
                </a:solidFill>
                <a:effectLst/>
                <a:latin typeface="+mn-lt"/>
                <a:ea typeface="+mn-ea"/>
                <a:cs typeface="+mn-cs"/>
              </a:rPr>
              <a:t>77%</a:t>
            </a:r>
          </a:p>
        </p:txBody>
      </p:sp>
      <p:sp>
        <p:nvSpPr>
          <p:cNvPr id="4" name="Slide Number Placeholder 3"/>
          <p:cNvSpPr>
            <a:spLocks noGrp="1"/>
          </p:cNvSpPr>
          <p:nvPr>
            <p:ph type="sldNum" sz="quarter" idx="5"/>
          </p:nvPr>
        </p:nvSpPr>
        <p:spPr/>
        <p:txBody>
          <a:bodyPr/>
          <a:lstStyle/>
          <a:p>
            <a:fld id="{7B8BDD5A-D419-4D10-9EDA-98AE4C59AD25}" type="slidenum">
              <a:rPr lang="en-US" smtClean="0"/>
              <a:t>21</a:t>
            </a:fld>
            <a:endParaRPr lang="en-US"/>
          </a:p>
        </p:txBody>
      </p:sp>
    </p:spTree>
    <p:extLst>
      <p:ext uri="{BB962C8B-B14F-4D97-AF65-F5344CB8AC3E}">
        <p14:creationId xmlns:p14="http://schemas.microsoft.com/office/powerpoint/2010/main" val="3913521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successful every business needs to make a profit or bring in revenue or reach a certain level when selling a product or service, so as you think about diversity we want to share with you how it benefits your business.  As well all know, if you are going to invest dollars or time to an initiative you want to see that return on investment.  This may especially be important when you are selling the idea of diversity to your senior or executive leadership.</a:t>
            </a: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22</a:t>
            </a:fld>
            <a:endParaRPr lang="en-US"/>
          </a:p>
        </p:txBody>
      </p:sp>
    </p:spTree>
    <p:extLst>
      <p:ext uri="{BB962C8B-B14F-4D97-AF65-F5344CB8AC3E}">
        <p14:creationId xmlns:p14="http://schemas.microsoft.com/office/powerpoint/2010/main" val="12369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Here are some statistics highlighting why diversity is good for business.</a:t>
            </a:r>
            <a:r>
              <a:rPr lang="en-US" sz="1200" dirty="0"/>
              <a:t> Diversity is essential to business growth and prosperity; drives innovation and results in better performance among teams.  With 48% of Gen Z individuals being a racial or ethnic minority you have so much exciting diversity at your finger tips.  This generation can bring a different perspective to your company from the start.  Additionally, your efforts come full circle, the more you invest in diversity the easier it becomes to attract and retain top diverse talent.</a:t>
            </a:r>
          </a:p>
          <a:p>
            <a:pPr>
              <a:lnSpc>
                <a:spcPct val="90000"/>
              </a:lnSpc>
            </a:pPr>
            <a:endParaRPr lang="en-US" sz="1200" dirty="0"/>
          </a:p>
          <a:p>
            <a:pPr>
              <a:lnSpc>
                <a:spcPct val="90000"/>
              </a:lnSpc>
            </a:pPr>
            <a:r>
              <a:rPr lang="en-US" sz="1200" dirty="0"/>
              <a:t>Why do you think diverse companies have higher cash flow or increase revenue?  It’s because you have a more diverse pool to gain ideas from on how to problem solve or how to sell.  </a:t>
            </a:r>
          </a:p>
          <a:p>
            <a:pPr marL="0" indent="0">
              <a:lnSpc>
                <a:spcPct val="90000"/>
              </a:lnSpc>
              <a:buNone/>
            </a:pPr>
            <a:endParaRPr lang="en-US" sz="1200" dirty="0"/>
          </a:p>
          <a:p>
            <a:pPr>
              <a:lnSpc>
                <a:spcPct val="90000"/>
              </a:lnSpc>
            </a:pPr>
            <a:r>
              <a:rPr lang="en-US" sz="1200" dirty="0"/>
              <a:t>Compliance and shareholder pressure</a:t>
            </a:r>
          </a:p>
          <a:p>
            <a:pPr marL="0" indent="0">
              <a:lnSpc>
                <a:spcPct val="90000"/>
              </a:lnSpc>
              <a:buNone/>
            </a:pPr>
            <a:endParaRPr lang="en-US" sz="1200" dirty="0"/>
          </a:p>
          <a:p>
            <a:pPr>
              <a:lnSpc>
                <a:spcPct val="90000"/>
              </a:lnSpc>
            </a:pPr>
            <a:r>
              <a:rPr lang="en-US" sz="1200" dirty="0"/>
              <a:t>Social responsibility</a:t>
            </a: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23</a:t>
            </a:fld>
            <a:endParaRPr lang="en-US"/>
          </a:p>
        </p:txBody>
      </p:sp>
    </p:spTree>
    <p:extLst>
      <p:ext uri="{BB962C8B-B14F-4D97-AF65-F5344CB8AC3E}">
        <p14:creationId xmlns:p14="http://schemas.microsoft.com/office/powerpoint/2010/main" val="564342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Source: Builtin.com</a:t>
            </a:r>
          </a:p>
        </p:txBody>
      </p:sp>
      <p:sp>
        <p:nvSpPr>
          <p:cNvPr id="4" name="Slide Number Placeholder 3"/>
          <p:cNvSpPr>
            <a:spLocks noGrp="1"/>
          </p:cNvSpPr>
          <p:nvPr>
            <p:ph type="sldNum" sz="quarter" idx="5"/>
          </p:nvPr>
        </p:nvSpPr>
        <p:spPr/>
        <p:txBody>
          <a:bodyPr/>
          <a:lstStyle/>
          <a:p>
            <a:fld id="{7B8BDD5A-D419-4D10-9EDA-98AE4C59AD25}" type="slidenum">
              <a:rPr lang="en-US" smtClean="0"/>
              <a:t>24</a:t>
            </a:fld>
            <a:endParaRPr lang="en-US"/>
          </a:p>
        </p:txBody>
      </p:sp>
    </p:spTree>
    <p:extLst>
      <p:ext uri="{BB962C8B-B14F-4D97-AF65-F5344CB8AC3E}">
        <p14:creationId xmlns:p14="http://schemas.microsoft.com/office/powerpoint/2010/main" val="3855552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Investing in diversity is good for business, but it also benefits your employees.  The most obvious reward is that employees feel valued and when employees feel valued they take less sick days, they are more productive, and they are more likely to talk positively about their work environment.  Diversity also results in better decisions.  Why is that?  Well think of it this way.  If you only have big picture thinkers on your team, who’s going to think about the details?  </a:t>
            </a: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25</a:t>
            </a:fld>
            <a:endParaRPr lang="en-US"/>
          </a:p>
        </p:txBody>
      </p:sp>
    </p:spTree>
    <p:extLst>
      <p:ext uri="{BB962C8B-B14F-4D97-AF65-F5344CB8AC3E}">
        <p14:creationId xmlns:p14="http://schemas.microsoft.com/office/powerpoint/2010/main" val="3080821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r>
              <a:rPr lang="en-US" dirty="0"/>
              <a:t>Source: </a:t>
            </a:r>
          </a:p>
          <a:p>
            <a:endParaRPr lang="en-US" dirty="0"/>
          </a:p>
          <a:p>
            <a:r>
              <a:rPr lang="en-US" dirty="0"/>
              <a:t>Bullet #2 https://</a:t>
            </a:r>
            <a:r>
              <a:rPr lang="en-US" dirty="0" err="1"/>
              <a:t>www.cloverpop.com</a:t>
            </a:r>
            <a:r>
              <a:rPr lang="en-US" dirty="0"/>
              <a:t>/hacking-diversity-with-inclusive-decision-making-white-paper?utm_campaign=</a:t>
            </a:r>
            <a:r>
              <a:rPr lang="en-US" dirty="0" err="1"/>
              <a:t>Forbes&amp;utm_source</a:t>
            </a:r>
            <a:r>
              <a:rPr lang="en-US" dirty="0"/>
              <a:t>=</a:t>
            </a:r>
            <a:r>
              <a:rPr lang="en-US" dirty="0" err="1"/>
              <a:t>Forbes&amp;utm_medium</a:t>
            </a:r>
            <a:r>
              <a:rPr lang="en-US" dirty="0"/>
              <a:t>=Forbes%20Hacking%20Diversity%20White%20Paper</a:t>
            </a:r>
          </a:p>
        </p:txBody>
      </p:sp>
      <p:sp>
        <p:nvSpPr>
          <p:cNvPr id="4" name="Slide Number Placeholder 3"/>
          <p:cNvSpPr>
            <a:spLocks noGrp="1"/>
          </p:cNvSpPr>
          <p:nvPr>
            <p:ph type="sldNum" sz="quarter" idx="5"/>
          </p:nvPr>
        </p:nvSpPr>
        <p:spPr/>
        <p:txBody>
          <a:bodyPr/>
          <a:lstStyle/>
          <a:p>
            <a:fld id="{7B8BDD5A-D419-4D10-9EDA-98AE4C59AD25}" type="slidenum">
              <a:rPr lang="en-US" smtClean="0"/>
              <a:t>26</a:t>
            </a:fld>
            <a:endParaRPr lang="en-US"/>
          </a:p>
        </p:txBody>
      </p:sp>
    </p:spTree>
    <p:extLst>
      <p:ext uri="{BB962C8B-B14F-4D97-AF65-F5344CB8AC3E}">
        <p14:creationId xmlns:p14="http://schemas.microsoft.com/office/powerpoint/2010/main" val="1122698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we’ve provided you with a lot of food for thought today.  Diversity may seem overwhelming to you so I want to recap some of those best practices mentioned to help give you a roadmap.</a:t>
            </a:r>
          </a:p>
        </p:txBody>
      </p:sp>
      <p:sp>
        <p:nvSpPr>
          <p:cNvPr id="4" name="Slide Number Placeholder 3"/>
          <p:cNvSpPr>
            <a:spLocks noGrp="1"/>
          </p:cNvSpPr>
          <p:nvPr>
            <p:ph type="sldNum" sz="quarter" idx="5"/>
          </p:nvPr>
        </p:nvSpPr>
        <p:spPr/>
        <p:txBody>
          <a:bodyPr/>
          <a:lstStyle/>
          <a:p>
            <a:fld id="{7B8BDD5A-D419-4D10-9EDA-98AE4C59AD25}" type="slidenum">
              <a:rPr lang="en-US" smtClean="0"/>
              <a:t>27</a:t>
            </a:fld>
            <a:endParaRPr lang="en-US"/>
          </a:p>
        </p:txBody>
      </p:sp>
    </p:spTree>
    <p:extLst>
      <p:ext uri="{BB962C8B-B14F-4D97-AF65-F5344CB8AC3E}">
        <p14:creationId xmlns:p14="http://schemas.microsoft.com/office/powerpoint/2010/main" val="3818834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to start with your process for searching for and bringing on new talent.  Second, get your leaders involved and hold them accountable.  Talk to them about including D, E and I efforts in their strategy meetings.  Create an employee resource group so you can hear directly from your employees as to what’s missing or how are they feeling about things that are going well and things that are not.  And finally think about shift from diversity training to coaching.  Coaching helps leaders continue to pass along </a:t>
            </a:r>
            <a:r>
              <a:rPr lang="en-US"/>
              <a:t>that message to their direct reports.</a:t>
            </a:r>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28</a:t>
            </a:fld>
            <a:endParaRPr lang="en-US"/>
          </a:p>
        </p:txBody>
      </p:sp>
    </p:spTree>
    <p:extLst>
      <p:ext uri="{BB962C8B-B14F-4D97-AF65-F5344CB8AC3E}">
        <p14:creationId xmlns:p14="http://schemas.microsoft.com/office/powerpoint/2010/main" val="558818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7B8BDD5A-D419-4D10-9EDA-98AE4C59AD25}" type="slidenum">
              <a:rPr lang="en-US" smtClean="0"/>
              <a:t>29</a:t>
            </a:fld>
            <a:endParaRPr lang="en-US"/>
          </a:p>
        </p:txBody>
      </p:sp>
    </p:spTree>
    <p:extLst>
      <p:ext uri="{BB962C8B-B14F-4D97-AF65-F5344CB8AC3E}">
        <p14:creationId xmlns:p14="http://schemas.microsoft.com/office/powerpoint/2010/main" val="869421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this webinar we want to bring it all together and leave you with some final best practices so you can begin to think of how to implement these strategies in your own organization.</a:t>
            </a:r>
          </a:p>
        </p:txBody>
      </p:sp>
      <p:sp>
        <p:nvSpPr>
          <p:cNvPr id="4" name="Slide Number Placeholder 3"/>
          <p:cNvSpPr>
            <a:spLocks noGrp="1"/>
          </p:cNvSpPr>
          <p:nvPr>
            <p:ph type="sldNum" sz="quarter" idx="5"/>
          </p:nvPr>
        </p:nvSpPr>
        <p:spPr/>
        <p:txBody>
          <a:bodyPr/>
          <a:lstStyle/>
          <a:p>
            <a:fld id="{7B8BDD5A-D419-4D10-9EDA-98AE4C59AD25}" type="slidenum">
              <a:rPr lang="en-US" smtClean="0"/>
              <a:t>30</a:t>
            </a:fld>
            <a:endParaRPr lang="en-US"/>
          </a:p>
        </p:txBody>
      </p:sp>
    </p:spTree>
    <p:extLst>
      <p:ext uri="{BB962C8B-B14F-4D97-AF65-F5344CB8AC3E}">
        <p14:creationId xmlns:p14="http://schemas.microsoft.com/office/powerpoint/2010/main" val="44215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3</a:t>
            </a:fld>
            <a:endParaRPr lang="en-US"/>
          </a:p>
        </p:txBody>
      </p:sp>
    </p:spTree>
    <p:extLst>
      <p:ext uri="{BB962C8B-B14F-4D97-AF65-F5344CB8AC3E}">
        <p14:creationId xmlns:p14="http://schemas.microsoft.com/office/powerpoint/2010/main" val="229176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doesn’t just happen automatically, it requires intention and the first place it starts is at the top!  We have listed out 6 best practices for you to consider for your business.  </a:t>
            </a:r>
          </a:p>
          <a:p>
            <a:endParaRPr lang="en-US" dirty="0"/>
          </a:p>
          <a:p>
            <a:pPr marL="228600" indent="-228600">
              <a:buAutoNum type="arabicPeriod"/>
            </a:pPr>
            <a:r>
              <a:rPr lang="en-US" dirty="0"/>
              <a:t>If you have a seat at the table when you start your strategic planning for 2023, bring up diversity and suggest a few initiatives that you would like to see included in that plan.</a:t>
            </a:r>
          </a:p>
          <a:p>
            <a:pPr marL="228600" indent="-228600">
              <a:buAutoNum type="arabicPeriod"/>
            </a:pPr>
            <a:r>
              <a:rPr lang="en-US" dirty="0"/>
              <a:t>Track your initiatives and pivot if needed.  If you track your efforts and see positive change-showcase that with your employees!</a:t>
            </a:r>
          </a:p>
          <a:p>
            <a:pPr marL="228600" indent="-228600">
              <a:buAutoNum type="arabicPeriod"/>
            </a:pPr>
            <a:r>
              <a:rPr lang="en-US" dirty="0"/>
              <a:t>Hold your leaders accountable</a:t>
            </a:r>
          </a:p>
          <a:p>
            <a:pPr marL="228600" indent="-228600">
              <a:buAutoNum type="arabicPeriod"/>
            </a:pPr>
            <a:r>
              <a:rPr lang="en-US" dirty="0"/>
              <a:t>As I said in #2 make sure you showcase those efforts and achievements.</a:t>
            </a:r>
          </a:p>
          <a:p>
            <a:endParaRPr lang="en-US" dirty="0"/>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31</a:t>
            </a:fld>
            <a:endParaRPr lang="en-US"/>
          </a:p>
        </p:txBody>
      </p:sp>
    </p:spTree>
    <p:extLst>
      <p:ext uri="{BB962C8B-B14F-4D97-AF65-F5344CB8AC3E}">
        <p14:creationId xmlns:p14="http://schemas.microsoft.com/office/powerpoint/2010/main" val="1844335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Lisa and Kelley. As I said at the beginning of our presentation, attendees can type questions for our panel on the right side of the page in the </a:t>
            </a:r>
            <a:r>
              <a:rPr lang="en-US" dirty="0" err="1"/>
              <a:t>GoToWebinar</a:t>
            </a:r>
            <a:r>
              <a:rPr lang="en-US" dirty="0"/>
              <a:t> menu bar. We’ll give everyone about 30 seconds to submit your questions and return for the Q&amp;A session…</a:t>
            </a:r>
          </a:p>
          <a:p>
            <a:endParaRPr lang="en-US" b="1" dirty="0"/>
          </a:p>
          <a:p>
            <a:r>
              <a:rPr lang="en-US" b="1" dirty="0"/>
              <a:t>CHRIS</a:t>
            </a:r>
            <a:r>
              <a:rPr lang="en-US" dirty="0"/>
              <a:t>:  00:47 – Review questions submitted by the attendees (if any). Wait about 30 seconds.</a:t>
            </a:r>
          </a:p>
          <a:p>
            <a:endParaRPr lang="en-US" b="1" dirty="0"/>
          </a:p>
          <a:p>
            <a:r>
              <a:rPr lang="en-US" b="1" dirty="0"/>
              <a:t>CHRIS</a:t>
            </a:r>
            <a:r>
              <a:rPr lang="en-US" dirty="0"/>
              <a:t>:  Ask canned questions first.. </a:t>
            </a:r>
          </a:p>
          <a:p>
            <a:endParaRPr lang="en-US" b="1" dirty="0"/>
          </a:p>
          <a:p>
            <a:r>
              <a:rPr lang="en-US" b="1" dirty="0"/>
              <a:t>Q&amp;A SESSION BEGINS, FACILITATED BY THE ORGANIZER.</a:t>
            </a:r>
            <a:endParaRPr lang="en-US" dirty="0"/>
          </a:p>
          <a:p>
            <a:endParaRPr lang="en-US" b="1" dirty="0"/>
          </a:p>
          <a:p>
            <a:r>
              <a:rPr lang="en-US" b="1" dirty="0"/>
              <a:t>CHRIS:</a:t>
            </a:r>
            <a:r>
              <a:rPr lang="en-US" dirty="0"/>
              <a:t>  Alright, we have received our first question, </a:t>
            </a:r>
            <a:r>
              <a:rPr lang="en-US" b="1" i="1" dirty="0"/>
              <a:t>“</a:t>
            </a:r>
            <a:r>
              <a:rPr lang="en-US" b="1" dirty="0"/>
              <a:t>If my state has a PFL law, does my employer have to give me leave?”</a:t>
            </a:r>
            <a:endParaRPr lang="en-US" dirty="0"/>
          </a:p>
          <a:p>
            <a:endParaRPr lang="en-US" dirty="0"/>
          </a:p>
          <a:p>
            <a:r>
              <a:rPr lang="en-US" dirty="0"/>
              <a:t>(PAUSE)</a:t>
            </a:r>
          </a:p>
          <a:p>
            <a:endParaRPr lang="en-US" b="1" dirty="0"/>
          </a:p>
          <a:p>
            <a:r>
              <a:rPr lang="en-US" b="1" dirty="0"/>
              <a:t>CHRIS:</a:t>
            </a:r>
            <a:r>
              <a:rPr lang="en-US" dirty="0"/>
              <a:t> Our next question asks,</a:t>
            </a:r>
            <a:r>
              <a:rPr lang="en-US" i="1" dirty="0"/>
              <a:t> </a:t>
            </a:r>
            <a:r>
              <a:rPr lang="en-US" b="1" i="1" dirty="0"/>
              <a:t>“</a:t>
            </a:r>
            <a:r>
              <a:rPr lang="en-US" b="1" dirty="0"/>
              <a:t>Will I have to provide a posting or notice for my employees?”</a:t>
            </a:r>
            <a:endParaRPr lang="en-US" dirty="0"/>
          </a:p>
          <a:p>
            <a:r>
              <a:rPr lang="en-US" i="1" dirty="0"/>
              <a:t> </a:t>
            </a:r>
            <a:endParaRPr lang="en-US" dirty="0"/>
          </a:p>
          <a:p>
            <a:r>
              <a:rPr lang="en-US" dirty="0"/>
              <a:t>(PAUSE)</a:t>
            </a:r>
          </a:p>
          <a:p>
            <a:endParaRPr lang="en-US" b="1" dirty="0"/>
          </a:p>
          <a:p>
            <a:r>
              <a:rPr lang="en-US" b="1" dirty="0"/>
              <a:t>CHRIS:</a:t>
            </a:r>
            <a:r>
              <a:rPr lang="en-US" dirty="0"/>
              <a:t> Thank you, someone else asked, </a:t>
            </a:r>
            <a:r>
              <a:rPr lang="en-US" b="1" i="1" dirty="0"/>
              <a:t>“</a:t>
            </a:r>
            <a:r>
              <a:rPr lang="en-US" b="1" dirty="0"/>
              <a:t>Does PFL apply to caretakers?”</a:t>
            </a:r>
            <a:endParaRPr lang="en-US" dirty="0"/>
          </a:p>
          <a:p>
            <a:r>
              <a:rPr lang="en-US" b="1" dirty="0"/>
              <a:t> </a:t>
            </a:r>
            <a:endParaRPr lang="en-US" dirty="0"/>
          </a:p>
          <a:p>
            <a:r>
              <a:rPr lang="en-US" dirty="0"/>
              <a:t>(PAUSE)</a:t>
            </a:r>
          </a:p>
          <a:p>
            <a:r>
              <a:rPr lang="en-US" dirty="0"/>
              <a:t> </a:t>
            </a:r>
          </a:p>
          <a:p>
            <a:r>
              <a:rPr lang="en-US" b="1" dirty="0"/>
              <a:t>Chris: </a:t>
            </a:r>
            <a:r>
              <a:rPr lang="en-US" dirty="0"/>
              <a:t>Looks like we have time for one more; someone asked </a:t>
            </a:r>
            <a:r>
              <a:rPr lang="en-US" b="1" dirty="0"/>
              <a:t>“What’s the difference between family leave, maternity leave, and paternity leave?”</a:t>
            </a:r>
            <a:endParaRPr lang="en-US" dirty="0"/>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32</a:t>
            </a:fld>
            <a:endParaRPr lang="en-US"/>
          </a:p>
        </p:txBody>
      </p:sp>
    </p:spTree>
    <p:extLst>
      <p:ext uri="{BB962C8B-B14F-4D97-AF65-F5344CB8AC3E}">
        <p14:creationId xmlns:p14="http://schemas.microsoft.com/office/powerpoint/2010/main" val="2864737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626AF042-56DE-9744-BFEA-45AA6BDD33F9}"/>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9728FB8D-C4C8-A443-BB16-D8C2A79AD0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10406D38-FDF7-DF4F-8721-DEC1B3A6A5C4}"/>
              </a:ext>
            </a:extLst>
          </p:cNvPr>
          <p:cNvSpPr>
            <a:spLocks noGrp="1"/>
          </p:cNvSpPr>
          <p:nvPr>
            <p:ph type="sldNum" sz="quarter" idx="5"/>
          </p:nvPr>
        </p:nvSpPr>
        <p:spPr/>
        <p:txBody>
          <a:bodyPr/>
          <a:lstStyle/>
          <a:p>
            <a:pPr>
              <a:defRPr/>
            </a:pPr>
            <a:endParaRPr lang="es-CO"/>
          </a:p>
        </p:txBody>
      </p:sp>
    </p:spTree>
    <p:extLst>
      <p:ext uri="{BB962C8B-B14F-4D97-AF65-F5344CB8AC3E}">
        <p14:creationId xmlns:p14="http://schemas.microsoft.com/office/powerpoint/2010/main" val="23361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4</a:t>
            </a:fld>
            <a:endParaRPr lang="en-US"/>
          </a:p>
        </p:txBody>
      </p:sp>
    </p:spTree>
    <p:extLst>
      <p:ext uri="{BB962C8B-B14F-4D97-AF65-F5344CB8AC3E}">
        <p14:creationId xmlns:p14="http://schemas.microsoft.com/office/powerpoint/2010/main" val="119646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5</a:t>
            </a:fld>
            <a:endParaRPr lang="en-US"/>
          </a:p>
        </p:txBody>
      </p:sp>
    </p:spTree>
    <p:extLst>
      <p:ext uri="{BB962C8B-B14F-4D97-AF65-F5344CB8AC3E}">
        <p14:creationId xmlns:p14="http://schemas.microsoft.com/office/powerpoint/2010/main" val="26806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6</a:t>
            </a:fld>
            <a:endParaRPr lang="en-US"/>
          </a:p>
        </p:txBody>
      </p:sp>
    </p:spTree>
    <p:extLst>
      <p:ext uri="{BB962C8B-B14F-4D97-AF65-F5344CB8AC3E}">
        <p14:creationId xmlns:p14="http://schemas.microsoft.com/office/powerpoint/2010/main" val="331534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blog.clearcompany.com</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8</a:t>
            </a:fld>
            <a:endParaRPr lang="en-US"/>
          </a:p>
        </p:txBody>
      </p:sp>
    </p:spTree>
    <p:extLst>
      <p:ext uri="{BB962C8B-B14F-4D97-AF65-F5344CB8AC3E}">
        <p14:creationId xmlns:p14="http://schemas.microsoft.com/office/powerpoint/2010/main" val="232291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Now for our second poll question.  What percentage of employees and job seekers said diversity was important when considering job offers?  Is it 45%, 64% or 76%.  If you guessed 76% you are correct!  As diversity, equity and inclusion become a larger cultural topic of conversation, naturally that is going to trickle into the professional environment and more and more candidates are going to start asking those questions as they consider your business for the next opportunity.  This is a really important piece of data for you and your hiring managers to consider as you look to set your company apart from the competition.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9</a:t>
            </a:fld>
            <a:endParaRPr lang="en-US"/>
          </a:p>
        </p:txBody>
      </p:sp>
    </p:spTree>
    <p:extLst>
      <p:ext uri="{BB962C8B-B14F-4D97-AF65-F5344CB8AC3E}">
        <p14:creationId xmlns:p14="http://schemas.microsoft.com/office/powerpoint/2010/main" val="62759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Michelle’s slide</a:t>
            </a:r>
          </a:p>
        </p:txBody>
      </p:sp>
      <p:sp>
        <p:nvSpPr>
          <p:cNvPr id="4" name="Slide Number Placeholder 3"/>
          <p:cNvSpPr>
            <a:spLocks noGrp="1"/>
          </p:cNvSpPr>
          <p:nvPr>
            <p:ph type="sldNum" sz="quarter" idx="5"/>
          </p:nvPr>
        </p:nvSpPr>
        <p:spPr/>
        <p:txBody>
          <a:bodyPr/>
          <a:lstStyle/>
          <a:p>
            <a:fld id="{7B8BDD5A-D419-4D10-9EDA-98AE4C59AD25}" type="slidenum">
              <a:rPr lang="en-US" smtClean="0"/>
              <a:t>10</a:t>
            </a:fld>
            <a:endParaRPr lang="en-US"/>
          </a:p>
        </p:txBody>
      </p:sp>
    </p:spTree>
    <p:extLst>
      <p:ext uri="{BB962C8B-B14F-4D97-AF65-F5344CB8AC3E}">
        <p14:creationId xmlns:p14="http://schemas.microsoft.com/office/powerpoint/2010/main" val="164430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sp>
        <p:nvSpPr>
          <p:cNvPr id="35" name="Rectangle 34">
            <a:extLst>
              <a:ext uri="{FF2B5EF4-FFF2-40B4-BE49-F238E27FC236}">
                <a16:creationId xmlns:a16="http://schemas.microsoft.com/office/drawing/2014/main" id="{33F71F25-BB10-41C0-BA3A-B01491FF128C}"/>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Logo">
            <a:extLst>
              <a:ext uri="{FF2B5EF4-FFF2-40B4-BE49-F238E27FC236}">
                <a16:creationId xmlns:a16="http://schemas.microsoft.com/office/drawing/2014/main" id="{BCA217BF-693B-4978-BF27-5BA603FC8F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cxnSp>
        <p:nvCxnSpPr>
          <p:cNvPr id="37" name="Straight Connector 36">
            <a:extLst>
              <a:ext uri="{FF2B5EF4-FFF2-40B4-BE49-F238E27FC236}">
                <a16:creationId xmlns:a16="http://schemas.microsoft.com/office/drawing/2014/main" id="{5A3126F1-3363-42A5-B1CF-000571EA0C7C}"/>
              </a:ext>
            </a:extLst>
          </p:cNvPr>
          <p:cNvCxnSpPr/>
          <p:nvPr userDrawn="1"/>
        </p:nvCxnSpPr>
        <p:spPr>
          <a:xfrm>
            <a:off x="1992590" y="3287077"/>
            <a:ext cx="0" cy="10654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857994D-CD4A-4461-B047-494A0D74441A}"/>
              </a:ext>
            </a:extLst>
          </p:cNvPr>
          <p:cNvSpPr/>
          <p:nvPr userDrawn="1"/>
        </p:nvSpPr>
        <p:spPr>
          <a:xfrm>
            <a:off x="1946870" y="430683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D3EA4990-845B-4754-945C-C358833F20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0236" y="0"/>
            <a:ext cx="7498080" cy="4218854"/>
          </a:xfrm>
          <a:prstGeom prst="rect">
            <a:avLst/>
          </a:prstGeom>
        </p:spPr>
      </p:pic>
      <p:sp>
        <p:nvSpPr>
          <p:cNvPr id="5" name="Text Placeholder 4">
            <a:extLst>
              <a:ext uri="{FF2B5EF4-FFF2-40B4-BE49-F238E27FC236}">
                <a16:creationId xmlns:a16="http://schemas.microsoft.com/office/drawing/2014/main" id="{91CDA7C0-30FC-4DD5-B80F-7190197601F9}"/>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6107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7/19/22</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16" name="Text Placeholder 15">
            <a:extLst>
              <a:ext uri="{FF2B5EF4-FFF2-40B4-BE49-F238E27FC236}">
                <a16:creationId xmlns:a16="http://schemas.microsoft.com/office/drawing/2014/main" id="{68615EBD-2A63-4940-9867-4AEDE2909114}"/>
              </a:ext>
            </a:extLst>
          </p:cNvPr>
          <p:cNvSpPr>
            <a:spLocks noGrp="1"/>
          </p:cNvSpPr>
          <p:nvPr>
            <p:ph type="body" sz="quarter" idx="19" hasCustomPrompt="1"/>
          </p:nvPr>
        </p:nvSpPr>
        <p:spPr>
          <a:xfrm>
            <a:off x="6096000" y="4049713"/>
            <a:ext cx="5486400" cy="2138362"/>
          </a:xfrm>
        </p:spPr>
        <p:txBody>
          <a:bodyPr/>
          <a:lstStyle>
            <a:lvl1pPr marL="0" indent="0">
              <a:buNone/>
              <a:defRPr sz="1600" b="1">
                <a:latin typeface="Palatino" pitchFamily="2" charset="0"/>
                <a:ea typeface="Palatino" pitchFamily="2" charset="0"/>
              </a:defRPr>
            </a:lvl1pPr>
            <a:lvl2pPr marL="230188" indent="0">
              <a:buNone/>
              <a:defRPr sz="1600" b="1">
                <a:latin typeface="Palatino" pitchFamily="2" charset="0"/>
                <a:ea typeface="Palatino" pitchFamily="2" charset="0"/>
              </a:defRPr>
            </a:lvl2pPr>
            <a:lvl3pPr marL="460375" indent="0">
              <a:buNone/>
              <a:defRPr sz="1600" b="1">
                <a:latin typeface="Palatino" pitchFamily="2" charset="0"/>
                <a:ea typeface="Palatino" pitchFamily="2" charset="0"/>
              </a:defRPr>
            </a:lvl3pPr>
            <a:lvl4pPr marL="679450" indent="0">
              <a:buNone/>
              <a:defRPr sz="1600" b="1">
                <a:latin typeface="Palatino" pitchFamily="2" charset="0"/>
                <a:ea typeface="Palatino" pitchFamily="2" charset="0"/>
              </a:defRPr>
            </a:lvl4pPr>
            <a:lvl5pPr marL="920750" indent="0">
              <a:buNone/>
              <a:defRPr sz="1600" b="1">
                <a:latin typeface="Palatino" pitchFamily="2" charset="0"/>
                <a:ea typeface="Palatino" pitchFamily="2" charset="0"/>
              </a:defRPr>
            </a:lvl5pPr>
          </a:lstStyle>
          <a:p>
            <a:pPr lvl="0"/>
            <a:r>
              <a:rPr lang="en-US" dirty="0"/>
              <a:t>Body text</a:t>
            </a:r>
          </a:p>
        </p:txBody>
      </p:sp>
      <p:sp>
        <p:nvSpPr>
          <p:cNvPr id="14" name="Text Placeholder 13">
            <a:extLst>
              <a:ext uri="{FF2B5EF4-FFF2-40B4-BE49-F238E27FC236}">
                <a16:creationId xmlns:a16="http://schemas.microsoft.com/office/drawing/2014/main" id="{561BB4DA-C756-43AE-B3EE-868515C81026}"/>
              </a:ext>
            </a:extLst>
          </p:cNvPr>
          <p:cNvSpPr>
            <a:spLocks noGrp="1"/>
          </p:cNvSpPr>
          <p:nvPr>
            <p:ph type="body" sz="quarter" idx="18" hasCustomPrompt="1"/>
          </p:nvPr>
        </p:nvSpPr>
        <p:spPr>
          <a:xfrm>
            <a:off x="6096000" y="3691132"/>
            <a:ext cx="5486400" cy="356616"/>
          </a:xfrm>
        </p:spPr>
        <p:txBody>
          <a:bodyPr/>
          <a:lstStyle>
            <a:lvl1pPr marL="0" indent="0">
              <a:buFontTx/>
              <a:buNone/>
              <a:defRPr sz="1800" b="0">
                <a:solidFill>
                  <a:schemeClr val="accent5"/>
                </a:solidFill>
                <a:latin typeface="+mj-lt"/>
              </a:defRPr>
            </a:lvl1pPr>
          </a:lstStyle>
          <a:p>
            <a:pPr lvl="0"/>
            <a:r>
              <a:rPr lang="en-US" dirty="0"/>
              <a:t>Subhead Here</a:t>
            </a:r>
          </a:p>
        </p:txBody>
      </p:sp>
      <p:sp>
        <p:nvSpPr>
          <p:cNvPr id="11" name="Text Placeholder 10">
            <a:extLst>
              <a:ext uri="{FF2B5EF4-FFF2-40B4-BE49-F238E27FC236}">
                <a16:creationId xmlns:a16="http://schemas.microsoft.com/office/drawing/2014/main" id="{D10EFB2D-76E8-40A5-B3F3-7633F2158778}"/>
              </a:ext>
            </a:extLst>
          </p:cNvPr>
          <p:cNvSpPr>
            <a:spLocks noGrp="1"/>
          </p:cNvSpPr>
          <p:nvPr>
            <p:ph type="body" sz="quarter" idx="17" hasCustomPrompt="1"/>
          </p:nvPr>
        </p:nvSpPr>
        <p:spPr>
          <a:xfrm>
            <a:off x="6096000" y="1725613"/>
            <a:ext cx="5486400" cy="1703387"/>
          </a:xfrm>
        </p:spPr>
        <p:txBody>
          <a:bodyPr/>
          <a:lstStyle>
            <a:lvl1pPr marL="0" indent="0">
              <a:buFontTx/>
              <a:buNone/>
              <a:defRPr b="1">
                <a:latin typeface="Palatino" pitchFamily="2" charset="0"/>
                <a:ea typeface="Palatino" pitchFamily="2" charset="0"/>
              </a:defRPr>
            </a:lvl1pPr>
          </a:lstStyle>
          <a:p>
            <a:pPr marL="0" marR="0" lvl="0" indent="0" algn="l" defTabSz="914400" rtl="0" eaLnBrk="1" fontAlgn="auto" latinLnBrk="0" hangingPunct="1">
              <a:lnSpc>
                <a:spcPct val="90000"/>
              </a:lnSpc>
              <a:spcBef>
                <a:spcPts val="1000"/>
              </a:spcBef>
              <a:spcAft>
                <a:spcPts val="0"/>
              </a:spcAft>
              <a:buClr>
                <a:schemeClr val="accent5"/>
              </a:buClr>
              <a:buSzPct val="115000"/>
              <a:buFontTx/>
              <a:buNone/>
              <a:tabLst/>
              <a:defRPr/>
            </a:pPr>
            <a:r>
              <a:rPr lang="en-US" dirty="0"/>
              <a:t>Body text</a:t>
            </a:r>
          </a:p>
          <a:p>
            <a:pPr lvl="0"/>
            <a:endParaRPr lang="en-US" dirty="0"/>
          </a:p>
        </p:txBody>
      </p:sp>
      <p:sp>
        <p:nvSpPr>
          <p:cNvPr id="7" name="Text Placeholder 6">
            <a:extLst>
              <a:ext uri="{FF2B5EF4-FFF2-40B4-BE49-F238E27FC236}">
                <a16:creationId xmlns:a16="http://schemas.microsoft.com/office/drawing/2014/main" id="{59E4AE29-62F2-4ACA-82E7-79D651235D01}"/>
              </a:ext>
            </a:extLst>
          </p:cNvPr>
          <p:cNvSpPr>
            <a:spLocks noGrp="1"/>
          </p:cNvSpPr>
          <p:nvPr>
            <p:ph type="body" sz="quarter" idx="16" hasCustomPrompt="1"/>
          </p:nvPr>
        </p:nvSpPr>
        <p:spPr>
          <a:xfrm>
            <a:off x="6096000" y="1371600"/>
            <a:ext cx="5486400" cy="354013"/>
          </a:xfrm>
        </p:spPr>
        <p:txBody>
          <a:bodyPr/>
          <a:lstStyle>
            <a:lvl1pPr marL="0" indent="0">
              <a:buFontTx/>
              <a:buNone/>
              <a:defRPr sz="1800" b="0">
                <a:solidFill>
                  <a:schemeClr val="accent5"/>
                </a:solidFill>
                <a:latin typeface="+mj-lt"/>
              </a:defRPr>
            </a:lvl1pPr>
          </a:lstStyle>
          <a:p>
            <a:pPr lvl="0"/>
            <a:r>
              <a:rPr lang="en-US" dirty="0"/>
              <a:t>Subhead Here</a:t>
            </a:r>
          </a:p>
        </p:txBody>
      </p:sp>
      <p:sp>
        <p:nvSpPr>
          <p:cNvPr id="12" name="Chart Placeholder 11">
            <a:extLst>
              <a:ext uri="{FF2B5EF4-FFF2-40B4-BE49-F238E27FC236}">
                <a16:creationId xmlns:a16="http://schemas.microsoft.com/office/drawing/2014/main" id="{49A47303-C194-4995-BB0A-F1CA44DAB659}"/>
              </a:ext>
            </a:extLst>
          </p:cNvPr>
          <p:cNvSpPr>
            <a:spLocks noGrp="1"/>
          </p:cNvSpPr>
          <p:nvPr>
            <p:ph type="chart" sz="quarter" idx="15"/>
          </p:nvPr>
        </p:nvSpPr>
        <p:spPr>
          <a:xfrm>
            <a:off x="576263" y="1371600"/>
            <a:ext cx="4800600" cy="4800600"/>
          </a:xfrm>
          <a:solidFill>
            <a:schemeClr val="bg2"/>
          </a:solidFill>
        </p:spPr>
        <p:txBody>
          <a:bodyPr anchor="ctr" anchorCtr="0"/>
          <a:lstStyle>
            <a:lvl1pPr marL="0" indent="0" algn="ctr">
              <a:buFontTx/>
              <a:buNone/>
              <a:defRPr/>
            </a:lvl1pPr>
          </a:lstStyle>
          <a:p>
            <a:endParaRPr lang="en-US" dirty="0"/>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390893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F1713CB-DE2D-4E23-9F80-A8F318497700}"/>
              </a:ext>
            </a:extLst>
          </p:cNvPr>
          <p:cNvSpPr>
            <a:spLocks noGrp="1"/>
          </p:cNvSpPr>
          <p:nvPr>
            <p:ph type="dt" sz="half" idx="10"/>
          </p:nvPr>
        </p:nvSpPr>
        <p:spPr/>
        <p:txBody>
          <a:bodyPr/>
          <a:lstStyle/>
          <a:p>
            <a:fld id="{46F83271-7B00-46D1-B2F0-AB234580FAA9}" type="datetime1">
              <a:rPr lang="en-US" smtClean="0"/>
              <a:t>7/19/22</a:t>
            </a:fld>
            <a:endParaRPr lang="en-US"/>
          </a:p>
        </p:txBody>
      </p:sp>
      <p:sp>
        <p:nvSpPr>
          <p:cNvPr id="8" name="Footer Placeholder 7">
            <a:extLst>
              <a:ext uri="{FF2B5EF4-FFF2-40B4-BE49-F238E27FC236}">
                <a16:creationId xmlns:a16="http://schemas.microsoft.com/office/drawing/2014/main" id="{B8D0AD43-35E2-4755-88ED-B8F0E96C3B4E}"/>
              </a:ext>
            </a:extLst>
          </p:cNvPr>
          <p:cNvSpPr>
            <a:spLocks noGrp="1"/>
          </p:cNvSpPr>
          <p:nvPr>
            <p:ph type="ftr" sz="quarter" idx="11"/>
          </p:nvPr>
        </p:nvSpPr>
        <p:spPr/>
        <p:txBody>
          <a:bodyPr/>
          <a:lstStyle/>
          <a:p>
            <a:r>
              <a:rPr lang="en-US"/>
              <a:t>Section Reminder Here</a:t>
            </a:r>
            <a:endParaRPr lang="en-US" dirty="0"/>
          </a:p>
        </p:txBody>
      </p:sp>
      <p:sp>
        <p:nvSpPr>
          <p:cNvPr id="9" name="Slide Number Placeholder 8">
            <a:extLst>
              <a:ext uri="{FF2B5EF4-FFF2-40B4-BE49-F238E27FC236}">
                <a16:creationId xmlns:a16="http://schemas.microsoft.com/office/drawing/2014/main" id="{EB6290A3-C3F4-46B3-A8FD-4D655111813F}"/>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29" name="Text Placeholder 28">
            <a:extLst>
              <a:ext uri="{FF2B5EF4-FFF2-40B4-BE49-F238E27FC236}">
                <a16:creationId xmlns:a16="http://schemas.microsoft.com/office/drawing/2014/main" id="{EE0CC8DC-6B69-487B-B173-0228C81D60FA}"/>
              </a:ext>
            </a:extLst>
          </p:cNvPr>
          <p:cNvSpPr>
            <a:spLocks noGrp="1"/>
          </p:cNvSpPr>
          <p:nvPr>
            <p:ph type="body" sz="quarter" idx="22"/>
          </p:nvPr>
        </p:nvSpPr>
        <p:spPr>
          <a:xfrm>
            <a:off x="6399213" y="2465387"/>
            <a:ext cx="5157787" cy="3685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a:extLst>
              <a:ext uri="{FF2B5EF4-FFF2-40B4-BE49-F238E27FC236}">
                <a16:creationId xmlns:a16="http://schemas.microsoft.com/office/drawing/2014/main" id="{885E320E-50FF-4A46-AD93-C8949B802352}"/>
              </a:ext>
            </a:extLst>
          </p:cNvPr>
          <p:cNvSpPr>
            <a:spLocks noGrp="1"/>
          </p:cNvSpPr>
          <p:nvPr>
            <p:ph type="body" sz="quarter" idx="21" hasCustomPrompt="1"/>
          </p:nvPr>
        </p:nvSpPr>
        <p:spPr>
          <a:xfrm>
            <a:off x="6399213" y="2109787"/>
            <a:ext cx="5157216" cy="283464"/>
          </a:xfrm>
        </p:spPr>
        <p:txBody>
          <a:bodyPr/>
          <a:lstStyle>
            <a:lvl1pPr marL="0" indent="0">
              <a:buFontTx/>
              <a:buNone/>
              <a:defRPr b="1" i="1">
                <a:solidFill>
                  <a:schemeClr val="accent5"/>
                </a:solidFill>
                <a:latin typeface="Palatino" pitchFamily="2" charset="0"/>
                <a:ea typeface="Palatino" pitchFamily="2" charset="0"/>
              </a:defRPr>
            </a:lvl1pPr>
          </a:lstStyle>
          <a:p>
            <a:pPr lvl="0"/>
            <a:r>
              <a:rPr lang="en-US" dirty="0"/>
              <a:t>Secondary text</a:t>
            </a:r>
          </a:p>
        </p:txBody>
      </p:sp>
      <p:sp>
        <p:nvSpPr>
          <p:cNvPr id="25" name="Text Placeholder 24">
            <a:extLst>
              <a:ext uri="{FF2B5EF4-FFF2-40B4-BE49-F238E27FC236}">
                <a16:creationId xmlns:a16="http://schemas.microsoft.com/office/drawing/2014/main" id="{03F4DA6F-B419-4EC9-9780-FB99DD64A186}"/>
              </a:ext>
            </a:extLst>
          </p:cNvPr>
          <p:cNvSpPr>
            <a:spLocks noGrp="1"/>
          </p:cNvSpPr>
          <p:nvPr>
            <p:ph type="body" sz="quarter" idx="20" hasCustomPrompt="1"/>
          </p:nvPr>
        </p:nvSpPr>
        <p:spPr>
          <a:xfrm>
            <a:off x="6399213" y="1754187"/>
            <a:ext cx="5157787" cy="356616"/>
          </a:xfrm>
        </p:spPr>
        <p:txBody>
          <a:bodyPr/>
          <a:lstStyle>
            <a:lvl1pPr marL="0" indent="0">
              <a:buFontTx/>
              <a:buNone/>
              <a:defRPr sz="1600" b="1">
                <a:latin typeface="Palatino" pitchFamily="2" charset="0"/>
                <a:ea typeface="Palatino" pitchFamily="2" charset="0"/>
              </a:defRPr>
            </a:lvl1pPr>
          </a:lstStyle>
          <a:p>
            <a:pPr lvl="0"/>
            <a:r>
              <a:rPr lang="en-US" dirty="0"/>
              <a:t>Body text</a:t>
            </a:r>
          </a:p>
        </p:txBody>
      </p:sp>
      <p:sp>
        <p:nvSpPr>
          <p:cNvPr id="19" name="Text Placeholder 18">
            <a:extLst>
              <a:ext uri="{FF2B5EF4-FFF2-40B4-BE49-F238E27FC236}">
                <a16:creationId xmlns:a16="http://schemas.microsoft.com/office/drawing/2014/main" id="{7381DAEC-0AF9-45C1-861C-1B7CBEB004F7}"/>
              </a:ext>
            </a:extLst>
          </p:cNvPr>
          <p:cNvSpPr>
            <a:spLocks noGrp="1"/>
          </p:cNvSpPr>
          <p:nvPr>
            <p:ph type="body" sz="quarter" idx="17" hasCustomPrompt="1"/>
          </p:nvPr>
        </p:nvSpPr>
        <p:spPr>
          <a:xfrm>
            <a:off x="6399212" y="1371600"/>
            <a:ext cx="5157216" cy="356616"/>
          </a:xfrm>
        </p:spPr>
        <p:txBody>
          <a:bodyPr/>
          <a:lstStyle>
            <a:lvl1pPr marL="0" indent="0">
              <a:buNone/>
              <a:defRPr sz="1800">
                <a:solidFill>
                  <a:schemeClr val="accent5"/>
                </a:solidFill>
                <a:latin typeface="+mj-lt"/>
              </a:defRPr>
            </a:lvl1pPr>
          </a:lstStyle>
          <a:p>
            <a:pPr lvl="0"/>
            <a:r>
              <a:rPr lang="en-US" dirty="0"/>
              <a:t>Subhead Here</a:t>
            </a:r>
          </a:p>
        </p:txBody>
      </p:sp>
      <p:sp>
        <p:nvSpPr>
          <p:cNvPr id="17" name="Text Placeholder 16">
            <a:extLst>
              <a:ext uri="{FF2B5EF4-FFF2-40B4-BE49-F238E27FC236}">
                <a16:creationId xmlns:a16="http://schemas.microsoft.com/office/drawing/2014/main" id="{D109E149-5595-4A00-BFBF-9FC89509E206}"/>
              </a:ext>
            </a:extLst>
          </p:cNvPr>
          <p:cNvSpPr>
            <a:spLocks noGrp="1"/>
          </p:cNvSpPr>
          <p:nvPr>
            <p:ph type="body" sz="quarter" idx="16"/>
          </p:nvPr>
        </p:nvSpPr>
        <p:spPr>
          <a:xfrm>
            <a:off x="585594" y="2465387"/>
            <a:ext cx="5157216" cy="368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102F5103-9A06-4AC5-8E2C-A8D7C9AE05B2}"/>
              </a:ext>
            </a:extLst>
          </p:cNvPr>
          <p:cNvSpPr>
            <a:spLocks noGrp="1"/>
          </p:cNvSpPr>
          <p:nvPr>
            <p:ph type="body" sz="quarter" idx="15" hasCustomPrompt="1"/>
          </p:nvPr>
        </p:nvSpPr>
        <p:spPr>
          <a:xfrm>
            <a:off x="585594" y="2109787"/>
            <a:ext cx="5157216" cy="287337"/>
          </a:xfrm>
        </p:spPr>
        <p:txBody>
          <a:bodyPr/>
          <a:lstStyle>
            <a:lvl1pPr marL="0" indent="0">
              <a:buNone/>
              <a:defRPr b="1" i="1">
                <a:solidFill>
                  <a:schemeClr val="accent5"/>
                </a:solidFill>
                <a:latin typeface="Palatino" pitchFamily="2" charset="0"/>
                <a:ea typeface="Palatino" pitchFamily="2" charset="0"/>
              </a:defRPr>
            </a:lvl1pPr>
          </a:lstStyle>
          <a:p>
            <a:pPr lvl="0"/>
            <a:r>
              <a:rPr lang="en-US" dirty="0"/>
              <a:t>Secondary text</a:t>
            </a:r>
          </a:p>
        </p:txBody>
      </p:sp>
      <p:sp>
        <p:nvSpPr>
          <p:cNvPr id="13" name="Text Placeholder 12">
            <a:extLst>
              <a:ext uri="{FF2B5EF4-FFF2-40B4-BE49-F238E27FC236}">
                <a16:creationId xmlns:a16="http://schemas.microsoft.com/office/drawing/2014/main" id="{07FB63A9-2487-4EFD-AF98-C962E4C7F58C}"/>
              </a:ext>
            </a:extLst>
          </p:cNvPr>
          <p:cNvSpPr>
            <a:spLocks noGrp="1"/>
          </p:cNvSpPr>
          <p:nvPr>
            <p:ph type="body" sz="quarter" idx="14" hasCustomPrompt="1"/>
          </p:nvPr>
        </p:nvSpPr>
        <p:spPr>
          <a:xfrm>
            <a:off x="585594" y="1754187"/>
            <a:ext cx="5157216" cy="355600"/>
          </a:xfrm>
        </p:spPr>
        <p:txBody>
          <a:bodyPr/>
          <a:lstStyle>
            <a:lvl1pPr marL="0" indent="0">
              <a:buNone/>
              <a:defRPr b="1">
                <a:latin typeface="Palatino" pitchFamily="2" charset="0"/>
                <a:ea typeface="Palatino" pitchFamily="2" charset="0"/>
              </a:defRPr>
            </a:lvl1pPr>
          </a:lstStyle>
          <a:p>
            <a:pPr lvl="0"/>
            <a:r>
              <a:rPr lang="en-US" dirty="0"/>
              <a:t>Body text</a:t>
            </a:r>
          </a:p>
        </p:txBody>
      </p:sp>
      <p:sp>
        <p:nvSpPr>
          <p:cNvPr id="11" name="Text Placeholder 10">
            <a:extLst>
              <a:ext uri="{FF2B5EF4-FFF2-40B4-BE49-F238E27FC236}">
                <a16:creationId xmlns:a16="http://schemas.microsoft.com/office/drawing/2014/main" id="{C3BF74FE-70F4-48A7-9097-466D40DC960F}"/>
              </a:ext>
            </a:extLst>
          </p:cNvPr>
          <p:cNvSpPr>
            <a:spLocks noGrp="1"/>
          </p:cNvSpPr>
          <p:nvPr>
            <p:ph type="body" sz="quarter" idx="13" hasCustomPrompt="1"/>
          </p:nvPr>
        </p:nvSpPr>
        <p:spPr>
          <a:xfrm>
            <a:off x="585594" y="1371600"/>
            <a:ext cx="5157216" cy="356616"/>
          </a:xfrm>
        </p:spPr>
        <p:txBody>
          <a:bodyPr/>
          <a:lstStyle>
            <a:lvl1pPr marL="0" indent="0">
              <a:buFontTx/>
              <a:buNone/>
              <a:defRPr sz="1800">
                <a:solidFill>
                  <a:schemeClr val="accent5"/>
                </a:solidFill>
                <a:latin typeface="+mj-lt"/>
              </a:defRPr>
            </a:lvl1pPr>
          </a:lstStyle>
          <a:p>
            <a:pPr lvl="0"/>
            <a:r>
              <a:rPr lang="en-US" dirty="0"/>
              <a:t>Subhead Here</a:t>
            </a:r>
          </a:p>
        </p:txBody>
      </p:sp>
      <p:sp>
        <p:nvSpPr>
          <p:cNvPr id="10" name="Title 1">
            <a:extLst>
              <a:ext uri="{FF2B5EF4-FFF2-40B4-BE49-F238E27FC236}">
                <a16:creationId xmlns:a16="http://schemas.microsoft.com/office/drawing/2014/main" id="{FB7C141B-171B-4859-B814-FDD9FA1C35CD}"/>
              </a:ext>
            </a:extLst>
          </p:cNvPr>
          <p:cNvSpPr>
            <a:spLocks noGrp="1"/>
          </p:cNvSpPr>
          <p:nvPr>
            <p:ph type="title" hasCustomPrompt="1"/>
          </p:nvPr>
        </p:nvSpPr>
        <p:spPr>
          <a:xfrm>
            <a:off x="575631" y="319489"/>
            <a:ext cx="9863769" cy="556811"/>
          </a:xfrm>
        </p:spPr>
        <p:txBody>
          <a:bodyPr/>
          <a:lstStyle/>
          <a:p>
            <a:r>
              <a:rPr lang="en-US" dirty="0"/>
              <a:t>Page Header Here</a:t>
            </a:r>
          </a:p>
        </p:txBody>
      </p:sp>
    </p:spTree>
    <p:extLst>
      <p:ext uri="{BB962C8B-B14F-4D97-AF65-F5344CB8AC3E}">
        <p14:creationId xmlns:p14="http://schemas.microsoft.com/office/powerpoint/2010/main" val="347957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E946DF-DDE4-4741-B767-5760085E2D08}"/>
              </a:ext>
            </a:extLst>
          </p:cNvPr>
          <p:cNvSpPr>
            <a:spLocks noGrp="1"/>
          </p:cNvSpPr>
          <p:nvPr>
            <p:ph type="dt" sz="half" idx="10"/>
          </p:nvPr>
        </p:nvSpPr>
        <p:spPr/>
        <p:txBody>
          <a:bodyPr/>
          <a:lstStyle/>
          <a:p>
            <a:fld id="{1AFC1175-8121-46BE-9253-06CBB5C99C0D}" type="datetime1">
              <a:rPr lang="en-US" smtClean="0"/>
              <a:t>7/19/22</a:t>
            </a:fld>
            <a:endParaRPr lang="en-US"/>
          </a:p>
        </p:txBody>
      </p:sp>
      <p:sp>
        <p:nvSpPr>
          <p:cNvPr id="4" name="Footer Placeholder 3">
            <a:extLst>
              <a:ext uri="{FF2B5EF4-FFF2-40B4-BE49-F238E27FC236}">
                <a16:creationId xmlns:a16="http://schemas.microsoft.com/office/drawing/2014/main" id="{01BAE56C-F879-4D7A-8126-52FDB808B408}"/>
              </a:ext>
            </a:extLst>
          </p:cNvPr>
          <p:cNvSpPr>
            <a:spLocks noGrp="1"/>
          </p:cNvSpPr>
          <p:nvPr>
            <p:ph type="ftr" sz="quarter" idx="11"/>
          </p:nvPr>
        </p:nvSpPr>
        <p:spPr/>
        <p:txBody>
          <a:bodyPr/>
          <a:lstStyle/>
          <a:p>
            <a:r>
              <a:rPr lang="en-US" dirty="0"/>
              <a:t>Section Reminder Here</a:t>
            </a:r>
          </a:p>
        </p:txBody>
      </p:sp>
      <p:sp>
        <p:nvSpPr>
          <p:cNvPr id="5" name="Slide Number Placeholder 4">
            <a:extLst>
              <a:ext uri="{FF2B5EF4-FFF2-40B4-BE49-F238E27FC236}">
                <a16:creationId xmlns:a16="http://schemas.microsoft.com/office/drawing/2014/main" id="{B9D62EBF-8F47-4DA7-81BA-45205BD55416}"/>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8" name="Text Placeholder 2">
            <a:extLst>
              <a:ext uri="{FF2B5EF4-FFF2-40B4-BE49-F238E27FC236}">
                <a16:creationId xmlns:a16="http://schemas.microsoft.com/office/drawing/2014/main" id="{367EDB2F-50DC-E549-982B-821BA8033077}"/>
              </a:ext>
            </a:extLst>
          </p:cNvPr>
          <p:cNvSpPr>
            <a:spLocks noGrp="1"/>
          </p:cNvSpPr>
          <p:nvPr>
            <p:ph idx="1" hasCustomPrompt="1"/>
          </p:nvPr>
        </p:nvSpPr>
        <p:spPr>
          <a:xfrm>
            <a:off x="575631" y="1692883"/>
            <a:ext cx="11006769" cy="4479317"/>
          </a:xfrm>
          <a:prstGeom prst="rect">
            <a:avLst/>
          </a:prstGeom>
        </p:spPr>
        <p:txBody>
          <a:bodyPr vert="horz" lIns="91440" tIns="45720" rIns="91440" bIns="45720" rtlCol="0">
            <a:noAutofit/>
          </a:bodyPr>
          <a:lstStyle>
            <a:lvl1pPr marL="0" indent="0">
              <a:buNone/>
              <a:defRPr sz="1600" b="1">
                <a:latin typeface="Palatino" pitchFamily="2" charset="0"/>
                <a:ea typeface="Palatino" pitchFamily="2" charset="0"/>
              </a:defRPr>
            </a:lvl1pPr>
            <a:lvl2pPr marL="230188" indent="0">
              <a:buNone/>
              <a:defRPr sz="1600" b="1">
                <a:latin typeface="Palatino" pitchFamily="2" charset="0"/>
                <a:ea typeface="Palatino" pitchFamily="2" charset="0"/>
              </a:defRPr>
            </a:lvl2pPr>
            <a:lvl3pPr marL="460375" indent="0">
              <a:buNone/>
              <a:defRPr sz="1600" b="1">
                <a:latin typeface="Palatino" pitchFamily="2" charset="0"/>
                <a:ea typeface="Palatino" pitchFamily="2" charset="0"/>
              </a:defRPr>
            </a:lvl3pPr>
            <a:lvl4pPr marL="679450" indent="0">
              <a:buNone/>
              <a:defRPr sz="1600" b="1">
                <a:latin typeface="Palatino" pitchFamily="2" charset="0"/>
                <a:ea typeface="Palatino" pitchFamily="2" charset="0"/>
              </a:defRPr>
            </a:lvl4pPr>
            <a:lvl5pPr marL="920750" indent="0">
              <a:buNone/>
              <a:defRPr sz="1600" b="1">
                <a:latin typeface="Palatino" pitchFamily="2" charset="0"/>
                <a:ea typeface="Palatino" pitchFamily="2" charset="0"/>
              </a:defRPr>
            </a:lvl5pPr>
          </a:lstStyle>
          <a:p>
            <a:pPr lvl="0"/>
            <a:r>
              <a:rPr lang="en-US" dirty="0"/>
              <a:t>Body text</a:t>
            </a:r>
          </a:p>
        </p:txBody>
      </p:sp>
      <p:sp>
        <p:nvSpPr>
          <p:cNvPr id="7" name="Text Placeholder 6">
            <a:extLst>
              <a:ext uri="{FF2B5EF4-FFF2-40B4-BE49-F238E27FC236}">
                <a16:creationId xmlns:a16="http://schemas.microsoft.com/office/drawing/2014/main" id="{567A7A4F-3E37-4DF6-BAD7-E3E61990ADB4}"/>
              </a:ext>
            </a:extLst>
          </p:cNvPr>
          <p:cNvSpPr>
            <a:spLocks noGrp="1"/>
          </p:cNvSpPr>
          <p:nvPr>
            <p:ph type="body" sz="quarter" idx="13"/>
          </p:nvPr>
        </p:nvSpPr>
        <p:spPr>
          <a:xfrm>
            <a:off x="576263" y="1188157"/>
            <a:ext cx="11006137" cy="471310"/>
          </a:xfrm>
        </p:spPr>
        <p:txBody>
          <a:bodyPr/>
          <a:lstStyle>
            <a:lvl1pPr>
              <a:buFontTx/>
              <a:buNone/>
              <a:defRPr sz="1800">
                <a:solidFill>
                  <a:schemeClr val="accent5"/>
                </a:solidFill>
                <a:latin typeface="+mj-lt"/>
              </a:defRPr>
            </a:lvl1pPr>
            <a:lvl2pPr marL="230188" indent="0">
              <a:buFontTx/>
              <a:buNone/>
              <a:defRPr/>
            </a:lvl2pPr>
            <a:lvl3pPr marL="576263" indent="0">
              <a:buFontTx/>
              <a:buNone/>
              <a:defRPr/>
            </a:lvl3pPr>
            <a:lvl4pPr marL="906463" indent="0">
              <a:buFontTx/>
              <a:buNone/>
              <a:defRPr/>
            </a:lvl4pPr>
            <a:lvl5pPr marL="1265238" indent="0">
              <a:buFontTx/>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BBB5BC32-D697-4DDB-BE2C-5C1D76FC820A}"/>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27942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E946DF-DDE4-4741-B767-5760085E2D08}"/>
              </a:ext>
            </a:extLst>
          </p:cNvPr>
          <p:cNvSpPr>
            <a:spLocks noGrp="1"/>
          </p:cNvSpPr>
          <p:nvPr>
            <p:ph type="dt" sz="half" idx="10"/>
          </p:nvPr>
        </p:nvSpPr>
        <p:spPr/>
        <p:txBody>
          <a:bodyPr/>
          <a:lstStyle/>
          <a:p>
            <a:fld id="{1AFC1175-8121-46BE-9253-06CBB5C99C0D}" type="datetime1">
              <a:rPr lang="en-US" smtClean="0"/>
              <a:t>7/19/22</a:t>
            </a:fld>
            <a:endParaRPr lang="en-US"/>
          </a:p>
        </p:txBody>
      </p:sp>
      <p:sp>
        <p:nvSpPr>
          <p:cNvPr id="4" name="Footer Placeholder 3">
            <a:extLst>
              <a:ext uri="{FF2B5EF4-FFF2-40B4-BE49-F238E27FC236}">
                <a16:creationId xmlns:a16="http://schemas.microsoft.com/office/drawing/2014/main" id="{01BAE56C-F879-4D7A-8126-52FDB808B408}"/>
              </a:ext>
            </a:extLst>
          </p:cNvPr>
          <p:cNvSpPr>
            <a:spLocks noGrp="1"/>
          </p:cNvSpPr>
          <p:nvPr>
            <p:ph type="ftr" sz="quarter" idx="11"/>
          </p:nvPr>
        </p:nvSpPr>
        <p:spPr/>
        <p:txBody>
          <a:bodyPr/>
          <a:lstStyle/>
          <a:p>
            <a:r>
              <a:rPr lang="en-US" dirty="0"/>
              <a:t>Section Reminder Here</a:t>
            </a:r>
          </a:p>
        </p:txBody>
      </p:sp>
      <p:sp>
        <p:nvSpPr>
          <p:cNvPr id="5" name="Slide Number Placeholder 4">
            <a:extLst>
              <a:ext uri="{FF2B5EF4-FFF2-40B4-BE49-F238E27FC236}">
                <a16:creationId xmlns:a16="http://schemas.microsoft.com/office/drawing/2014/main" id="{B9D62EBF-8F47-4DA7-81BA-45205BD55416}"/>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8" name="Text Placeholder 2">
            <a:extLst>
              <a:ext uri="{FF2B5EF4-FFF2-40B4-BE49-F238E27FC236}">
                <a16:creationId xmlns:a16="http://schemas.microsoft.com/office/drawing/2014/main" id="{367EDB2F-50DC-E549-982B-821BA8033077}"/>
              </a:ext>
            </a:extLst>
          </p:cNvPr>
          <p:cNvSpPr>
            <a:spLocks noGrp="1"/>
          </p:cNvSpPr>
          <p:nvPr>
            <p:ph idx="1"/>
          </p:nvPr>
        </p:nvSpPr>
        <p:spPr>
          <a:xfrm>
            <a:off x="575631" y="1692883"/>
            <a:ext cx="11006769" cy="4479317"/>
          </a:xfrm>
          <a:prstGeom prst="rect">
            <a:avLst/>
          </a:prstGeom>
        </p:spPr>
        <p:txBody>
          <a:bodyPr vert="horz" lIns="91440" tIns="45720" rIns="91440" bIns="45720" rtlCol="0">
            <a:noAutofit/>
          </a:bodyPr>
          <a:lstStyle>
            <a:lvl1pPr>
              <a:defRPr sz="1600"/>
            </a:lvl1pPr>
            <a:lvl2pPr>
              <a:defRPr b="0">
                <a:latin typeface="+mn-lt"/>
              </a:defRPr>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567A7A4F-3E37-4DF6-BAD7-E3E61990ADB4}"/>
              </a:ext>
            </a:extLst>
          </p:cNvPr>
          <p:cNvSpPr>
            <a:spLocks noGrp="1"/>
          </p:cNvSpPr>
          <p:nvPr>
            <p:ph type="body" sz="quarter" idx="13"/>
          </p:nvPr>
        </p:nvSpPr>
        <p:spPr>
          <a:xfrm>
            <a:off x="576263" y="1188157"/>
            <a:ext cx="11006137" cy="471310"/>
          </a:xfrm>
        </p:spPr>
        <p:txBody>
          <a:bodyPr/>
          <a:lstStyle>
            <a:lvl1pPr>
              <a:buFontTx/>
              <a:buNone/>
              <a:defRPr sz="1800">
                <a:solidFill>
                  <a:schemeClr val="accent5"/>
                </a:solidFill>
                <a:latin typeface="+mj-lt"/>
              </a:defRPr>
            </a:lvl1pPr>
            <a:lvl2pPr marL="230188" indent="0">
              <a:buFontTx/>
              <a:buNone/>
              <a:defRPr/>
            </a:lvl2pPr>
            <a:lvl3pPr marL="576263" indent="0">
              <a:buFontTx/>
              <a:buNone/>
              <a:defRPr/>
            </a:lvl3pPr>
            <a:lvl4pPr marL="906463" indent="0">
              <a:buFontTx/>
              <a:buNone/>
              <a:defRPr/>
            </a:lvl4pPr>
            <a:lvl5pPr marL="1265238" indent="0">
              <a:buFontTx/>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BBB5BC32-D697-4DDB-BE2C-5C1D76FC820A}"/>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93233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
        <p:nvSpPr>
          <p:cNvPr id="3" name="Content Placeholder 2">
            <a:extLst>
              <a:ext uri="{FF2B5EF4-FFF2-40B4-BE49-F238E27FC236}">
                <a16:creationId xmlns:a16="http://schemas.microsoft.com/office/drawing/2014/main" id="{E8F3BB50-A707-4A64-B531-71D3AB3BF36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7/19/22</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Tree>
    <p:extLst>
      <p:ext uri="{BB962C8B-B14F-4D97-AF65-F5344CB8AC3E}">
        <p14:creationId xmlns:p14="http://schemas.microsoft.com/office/powerpoint/2010/main" val="26991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C610-69BF-4FC9-8D88-8EE00F926D30}"/>
              </a:ext>
            </a:extLst>
          </p:cNvPr>
          <p:cNvSpPr>
            <a:spLocks noGrp="1"/>
          </p:cNvSpPr>
          <p:nvPr>
            <p:ph type="title" hasCustomPrompt="1"/>
          </p:nvPr>
        </p:nvSpPr>
        <p:spPr/>
        <p:txBody>
          <a:bodyPr/>
          <a:lstStyle/>
          <a:p>
            <a:r>
              <a:rPr lang="en-US" dirty="0"/>
              <a:t>Page Header Here</a:t>
            </a:r>
          </a:p>
        </p:txBody>
      </p:sp>
      <p:sp>
        <p:nvSpPr>
          <p:cNvPr id="3" name="Content Placeholder 2">
            <a:extLst>
              <a:ext uri="{FF2B5EF4-FFF2-40B4-BE49-F238E27FC236}">
                <a16:creationId xmlns:a16="http://schemas.microsoft.com/office/drawing/2014/main" id="{DC44B33D-39DA-483A-A9CE-ACEF1D72152D}"/>
              </a:ext>
            </a:extLst>
          </p:cNvPr>
          <p:cNvSpPr>
            <a:spLocks noGrp="1"/>
          </p:cNvSpPr>
          <p:nvPr>
            <p:ph sz="half" idx="1"/>
          </p:nvPr>
        </p:nvSpPr>
        <p:spPr>
          <a:xfrm>
            <a:off x="587663" y="1371600"/>
            <a:ext cx="5181600"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806E794-9FC7-44AB-904E-ACA6A3F9BE43}"/>
              </a:ext>
            </a:extLst>
          </p:cNvPr>
          <p:cNvSpPr>
            <a:spLocks noGrp="1"/>
          </p:cNvSpPr>
          <p:nvPr>
            <p:ph sz="half" idx="2"/>
          </p:nvPr>
        </p:nvSpPr>
        <p:spPr>
          <a:xfrm>
            <a:off x="6400800" y="1371600"/>
            <a:ext cx="5181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41AB55-9C0F-4E5C-AA8B-F07212ED7609}"/>
              </a:ext>
            </a:extLst>
          </p:cNvPr>
          <p:cNvSpPr>
            <a:spLocks noGrp="1"/>
          </p:cNvSpPr>
          <p:nvPr>
            <p:ph type="dt" sz="half" idx="10"/>
          </p:nvPr>
        </p:nvSpPr>
        <p:spPr/>
        <p:txBody>
          <a:bodyPr/>
          <a:lstStyle/>
          <a:p>
            <a:fld id="{6B7ED4EE-2481-482E-86CA-3285B30C7976}" type="datetime1">
              <a:rPr lang="en-US" smtClean="0"/>
              <a:t>7/19/22</a:t>
            </a:fld>
            <a:endParaRPr lang="en-US"/>
          </a:p>
        </p:txBody>
      </p:sp>
      <p:sp>
        <p:nvSpPr>
          <p:cNvPr id="6" name="Footer Placeholder 5">
            <a:extLst>
              <a:ext uri="{FF2B5EF4-FFF2-40B4-BE49-F238E27FC236}">
                <a16:creationId xmlns:a16="http://schemas.microsoft.com/office/drawing/2014/main" id="{BDE2AB47-3E14-4812-9702-1B0D97A0ACC7}"/>
              </a:ext>
            </a:extLst>
          </p:cNvPr>
          <p:cNvSpPr>
            <a:spLocks noGrp="1"/>
          </p:cNvSpPr>
          <p:nvPr>
            <p:ph type="ftr" sz="quarter" idx="11"/>
          </p:nvPr>
        </p:nvSpPr>
        <p:spPr/>
        <p:txBody>
          <a:bodyPr/>
          <a:lstStyle/>
          <a:p>
            <a:r>
              <a:rPr lang="en-US"/>
              <a:t>Section Reminder Here</a:t>
            </a:r>
            <a:endParaRPr lang="en-US" dirty="0"/>
          </a:p>
        </p:txBody>
      </p:sp>
      <p:sp>
        <p:nvSpPr>
          <p:cNvPr id="7" name="Slide Number Placeholder 6">
            <a:extLst>
              <a:ext uri="{FF2B5EF4-FFF2-40B4-BE49-F238E27FC236}">
                <a16:creationId xmlns:a16="http://schemas.microsoft.com/office/drawing/2014/main" id="{1CC4F2FF-81AA-4704-B48B-2C80013305E4}"/>
              </a:ext>
            </a:extLst>
          </p:cNvPr>
          <p:cNvSpPr>
            <a:spLocks noGrp="1"/>
          </p:cNvSpPr>
          <p:nvPr>
            <p:ph type="sldNum" sz="quarter" idx="12"/>
          </p:nvPr>
        </p:nvSpPr>
        <p:spPr/>
        <p:txBody>
          <a:bodyPr/>
          <a:lstStyle/>
          <a:p>
            <a:fld id="{BB202416-F046-4FA2-8B60-73AD606F27B1}" type="slidenum">
              <a:rPr lang="en-US" smtClean="0"/>
              <a:t>‹#›</a:t>
            </a:fld>
            <a:endParaRPr lang="en-US"/>
          </a:p>
        </p:txBody>
      </p:sp>
    </p:spTree>
    <p:extLst>
      <p:ext uri="{BB962C8B-B14F-4D97-AF65-F5344CB8AC3E}">
        <p14:creationId xmlns:p14="http://schemas.microsoft.com/office/powerpoint/2010/main" val="316746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pic>
        <p:nvPicPr>
          <p:cNvPr id="6" name="Picture 5">
            <a:extLst>
              <a:ext uri="{FF2B5EF4-FFF2-40B4-BE49-F238E27FC236}">
                <a16:creationId xmlns:a16="http://schemas.microsoft.com/office/drawing/2014/main" id="{B2CF240D-445E-4E81-94DF-45F323884F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4589" y="692331"/>
            <a:ext cx="4543697" cy="3253287"/>
          </a:xfrm>
          <a:prstGeom prst="rect">
            <a:avLst/>
          </a:prstGeom>
        </p:spPr>
      </p:pic>
      <p:sp>
        <p:nvSpPr>
          <p:cNvPr id="35" name="Rectangle 34">
            <a:extLst>
              <a:ext uri="{FF2B5EF4-FFF2-40B4-BE49-F238E27FC236}">
                <a16:creationId xmlns:a16="http://schemas.microsoft.com/office/drawing/2014/main" id="{6DBF175C-3E8B-41D8-BA85-C8861B503567}"/>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B877848C-7783-4F2D-B599-8F3C1557191A}"/>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34" name="Logo">
            <a:extLst>
              <a:ext uri="{FF2B5EF4-FFF2-40B4-BE49-F238E27FC236}">
                <a16:creationId xmlns:a16="http://schemas.microsoft.com/office/drawing/2014/main" id="{85FCE260-52B7-2B46-9842-63DD4A82A2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378553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sp>
        <p:nvSpPr>
          <p:cNvPr id="35" name="Rectangle 34">
            <a:extLst>
              <a:ext uri="{FF2B5EF4-FFF2-40B4-BE49-F238E27FC236}">
                <a16:creationId xmlns:a16="http://schemas.microsoft.com/office/drawing/2014/main" id="{A70B2A2B-7C46-4F56-96F8-64DABF1843F4}"/>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58263E-10F2-41ED-A7D4-6694816D6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9304" y="330926"/>
            <a:ext cx="4188040" cy="3738524"/>
          </a:xfrm>
          <a:prstGeom prst="rect">
            <a:avLst/>
          </a:prstGeom>
        </p:spPr>
      </p:pic>
      <p:sp>
        <p:nvSpPr>
          <p:cNvPr id="40" name="Text Placeholder 4">
            <a:extLst>
              <a:ext uri="{FF2B5EF4-FFF2-40B4-BE49-F238E27FC236}">
                <a16:creationId xmlns:a16="http://schemas.microsoft.com/office/drawing/2014/main" id="{F350DEDB-FFFB-4041-9B75-27F425448EE8}"/>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34" name="Logo">
            <a:extLst>
              <a:ext uri="{FF2B5EF4-FFF2-40B4-BE49-F238E27FC236}">
                <a16:creationId xmlns:a16="http://schemas.microsoft.com/office/drawing/2014/main" id="{91224BEF-9C0B-A846-BE11-6348FA5394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201868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2F757B06-A239-4E18-AA62-F4C27C0144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214" y="304800"/>
            <a:ext cx="5511397" cy="4041691"/>
          </a:xfrm>
          <a:prstGeom prst="rect">
            <a:avLst/>
          </a:prstGeom>
        </p:spPr>
      </p:pic>
      <p:sp>
        <p:nvSpPr>
          <p:cNvPr id="35" name="Rectangle 34">
            <a:extLst>
              <a:ext uri="{FF2B5EF4-FFF2-40B4-BE49-F238E27FC236}">
                <a16:creationId xmlns:a16="http://schemas.microsoft.com/office/drawing/2014/main" id="{A70B2A2B-7C46-4F56-96F8-64DABF1843F4}"/>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F350DEDB-FFFB-4041-9B75-27F425448EE8}"/>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34" name="Logo">
            <a:extLst>
              <a:ext uri="{FF2B5EF4-FFF2-40B4-BE49-F238E27FC236}">
                <a16:creationId xmlns:a16="http://schemas.microsoft.com/office/drawing/2014/main" id="{28AFDDC9-7168-2C4C-A68D-0C17E44A0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282726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 A">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280F1E62-45E8-4F36-90D2-1624D99F0660}"/>
              </a:ext>
            </a:extLst>
          </p:cNvPr>
          <p:cNvGrpSpPr/>
          <p:nvPr/>
        </p:nvGrpSpPr>
        <p:grpSpPr>
          <a:xfrm>
            <a:off x="10802436" y="1380782"/>
            <a:ext cx="1136308" cy="1231001"/>
            <a:chOff x="10802436" y="1380782"/>
            <a:chExt cx="1136308" cy="1231001"/>
          </a:xfrm>
        </p:grpSpPr>
        <p:sp>
          <p:nvSpPr>
            <p:cNvPr id="9" name="Freeform: Shape 8">
              <a:extLst>
                <a:ext uri="{FF2B5EF4-FFF2-40B4-BE49-F238E27FC236}">
                  <a16:creationId xmlns:a16="http://schemas.microsoft.com/office/drawing/2014/main" id="{400E83FF-BBEF-49F3-9C72-6233D4AB041D}"/>
                </a:ext>
              </a:extLst>
            </p:cNvPr>
            <p:cNvSpPr/>
            <p:nvPr/>
          </p:nvSpPr>
          <p:spPr>
            <a:xfrm>
              <a:off x="11755924"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E1E114-1623-4AE9-AFF1-DF9BC2F3C1E2}"/>
                </a:ext>
              </a:extLst>
            </p:cNvPr>
            <p:cNvSpPr/>
            <p:nvPr/>
          </p:nvSpPr>
          <p:spPr>
            <a:xfrm>
              <a:off x="11755924"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9F3C80-CFBD-4C20-9669-0D9679521A48}"/>
                </a:ext>
              </a:extLst>
            </p:cNvPr>
            <p:cNvSpPr/>
            <p:nvPr/>
          </p:nvSpPr>
          <p:spPr>
            <a:xfrm>
              <a:off x="11755924"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1BB58B-A752-481A-A67E-1D10C65299B5}"/>
                </a:ext>
              </a:extLst>
            </p:cNvPr>
            <p:cNvSpPr/>
            <p:nvPr/>
          </p:nvSpPr>
          <p:spPr>
            <a:xfrm>
              <a:off x="11438263"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A175C38-81ED-4ACA-B8A6-4B950EE3CC4E}"/>
                </a:ext>
              </a:extLst>
            </p:cNvPr>
            <p:cNvSpPr/>
            <p:nvPr/>
          </p:nvSpPr>
          <p:spPr>
            <a:xfrm>
              <a:off x="11438263"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4529E21-BE13-43E7-A6FF-34CC25FB021E}"/>
                </a:ext>
              </a:extLst>
            </p:cNvPr>
            <p:cNvSpPr/>
            <p:nvPr/>
          </p:nvSpPr>
          <p:spPr>
            <a:xfrm>
              <a:off x="11438263"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E12872-885D-43AF-88B7-A4C77C51AED6}"/>
                </a:ext>
              </a:extLst>
            </p:cNvPr>
            <p:cNvSpPr/>
            <p:nvPr/>
          </p:nvSpPr>
          <p:spPr>
            <a:xfrm>
              <a:off x="11120349"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D323B0D-8D6D-44EC-BFC7-ED0878E3AA48}"/>
                </a:ext>
              </a:extLst>
            </p:cNvPr>
            <p:cNvSpPr/>
            <p:nvPr/>
          </p:nvSpPr>
          <p:spPr>
            <a:xfrm>
              <a:off x="11120349"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0D23F25-7C53-42F1-8818-93C362FBEFAE}"/>
                </a:ext>
              </a:extLst>
            </p:cNvPr>
            <p:cNvSpPr/>
            <p:nvPr/>
          </p:nvSpPr>
          <p:spPr>
            <a:xfrm>
              <a:off x="11120349"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294EC5F-C083-4583-B8D7-963E1D2CF96C}"/>
                </a:ext>
              </a:extLst>
            </p:cNvPr>
            <p:cNvSpPr/>
            <p:nvPr/>
          </p:nvSpPr>
          <p:spPr>
            <a:xfrm>
              <a:off x="10802436"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F42F968-B147-4B11-B8A5-B20D61BA9EB0}"/>
                </a:ext>
              </a:extLst>
            </p:cNvPr>
            <p:cNvSpPr/>
            <p:nvPr/>
          </p:nvSpPr>
          <p:spPr>
            <a:xfrm>
              <a:off x="10802436"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540B95D-38D7-4DEB-85FB-EA43FCC29C7A}"/>
                </a:ext>
              </a:extLst>
            </p:cNvPr>
            <p:cNvSpPr/>
            <p:nvPr/>
          </p:nvSpPr>
          <p:spPr>
            <a:xfrm>
              <a:off x="10802436"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grpSp>
      <p:sp>
        <p:nvSpPr>
          <p:cNvPr id="45" name="Gray Line">
            <a:extLst>
              <a:ext uri="{FF2B5EF4-FFF2-40B4-BE49-F238E27FC236}">
                <a16:creationId xmlns:a16="http://schemas.microsoft.com/office/drawing/2014/main" id="{6EEE3F87-DAC4-4D42-A7E8-47053B4900D6}"/>
              </a:ext>
            </a:extLst>
          </p:cNvPr>
          <p:cNvSpPr/>
          <p:nvPr userDrawn="1"/>
        </p:nvSpPr>
        <p:spPr>
          <a:xfrm>
            <a:off x="7057152" y="1"/>
            <a:ext cx="4601708" cy="3825668"/>
          </a:xfrm>
          <a:custGeom>
            <a:avLst/>
            <a:gdLst>
              <a:gd name="connsiteX0" fmla="*/ 4601708 w 4601708"/>
              <a:gd name="connsiteY0" fmla="*/ 0 h 3825668"/>
              <a:gd name="connsiteX1" fmla="*/ 4601708 w 4601708"/>
              <a:gd name="connsiteY1" fmla="*/ 317000 h 3825668"/>
              <a:gd name="connsiteX2" fmla="*/ 3994436 w 4601708"/>
              <a:gd name="connsiteY2" fmla="*/ 924272 h 3825668"/>
              <a:gd name="connsiteX3" fmla="*/ 720626 w 4601708"/>
              <a:gd name="connsiteY3" fmla="*/ 924272 h 3825668"/>
              <a:gd name="connsiteX4" fmla="*/ 0 w 4601708"/>
              <a:gd name="connsiteY4" fmla="*/ 1644835 h 3825668"/>
              <a:gd name="connsiteX5" fmla="*/ 0 w 4601708"/>
              <a:gd name="connsiteY5" fmla="*/ 3825669 h 382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1708" h="3825668">
                <a:moveTo>
                  <a:pt x="4601708" y="0"/>
                </a:moveTo>
                <a:lnTo>
                  <a:pt x="4601708" y="317000"/>
                </a:lnTo>
                <a:cubicBezTo>
                  <a:pt x="4601708" y="652386"/>
                  <a:pt x="4329823" y="924272"/>
                  <a:pt x="3994436" y="924272"/>
                </a:cubicBezTo>
                <a:lnTo>
                  <a:pt x="720626" y="924272"/>
                </a:lnTo>
                <a:cubicBezTo>
                  <a:pt x="322623" y="924209"/>
                  <a:pt x="0" y="1246832"/>
                  <a:pt x="0" y="1644835"/>
                </a:cubicBezTo>
                <a:lnTo>
                  <a:pt x="0" y="3825669"/>
                </a:lnTo>
              </a:path>
            </a:pathLst>
          </a:custGeom>
          <a:noFill/>
          <a:ln w="25400" cap="flat">
            <a:solidFill>
              <a:schemeClr val="bg2"/>
            </a:solidFill>
            <a:prstDash val="solid"/>
            <a:miter/>
          </a:ln>
        </p:spPr>
        <p:txBody>
          <a:bodyPr rtlCol="0" anchor="ctr"/>
          <a:lstStyle/>
          <a:p>
            <a:endParaRPr lang="en-US"/>
          </a:p>
        </p:txBody>
      </p:sp>
      <p:sp>
        <p:nvSpPr>
          <p:cNvPr id="46" name="Oval 45">
            <a:extLst>
              <a:ext uri="{FF2B5EF4-FFF2-40B4-BE49-F238E27FC236}">
                <a16:creationId xmlns:a16="http://schemas.microsoft.com/office/drawing/2014/main" id="{40C22978-4D6A-4C3F-BCD7-0AB25B300DB1}"/>
              </a:ext>
            </a:extLst>
          </p:cNvPr>
          <p:cNvSpPr/>
          <p:nvPr userDrawn="1"/>
        </p:nvSpPr>
        <p:spPr>
          <a:xfrm>
            <a:off x="7011432" y="377995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4">
            <a:extLst>
              <a:ext uri="{FF2B5EF4-FFF2-40B4-BE49-F238E27FC236}">
                <a16:creationId xmlns:a16="http://schemas.microsoft.com/office/drawing/2014/main" id="{063CD164-B13F-4174-83F0-5553DC7B5357}"/>
              </a:ext>
            </a:extLst>
          </p:cNvPr>
          <p:cNvSpPr>
            <a:spLocks noGrp="1"/>
          </p:cNvSpPr>
          <p:nvPr>
            <p:ph type="body" sz="quarter" idx="10" hasCustomPrompt="1"/>
          </p:nvPr>
        </p:nvSpPr>
        <p:spPr>
          <a:xfrm>
            <a:off x="6347636" y="5312950"/>
            <a:ext cx="5234764"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4" name="Picture 3">
            <a:extLst>
              <a:ext uri="{FF2B5EF4-FFF2-40B4-BE49-F238E27FC236}">
                <a16:creationId xmlns:a16="http://schemas.microsoft.com/office/drawing/2014/main" id="{9914FBA7-6537-455D-8BB4-0442B8DFCB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147" y="811904"/>
            <a:ext cx="4080306" cy="5394164"/>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6347636" y="3590283"/>
            <a:ext cx="5234764" cy="1698526"/>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Section Headline Goes Here</a:t>
            </a:r>
          </a:p>
        </p:txBody>
      </p:sp>
    </p:spTree>
    <p:extLst>
      <p:ext uri="{BB962C8B-B14F-4D97-AF65-F5344CB8AC3E}">
        <p14:creationId xmlns:p14="http://schemas.microsoft.com/office/powerpoint/2010/main" val="238640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B">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280F1E62-45E8-4F36-90D2-1624D99F0660}"/>
              </a:ext>
            </a:extLst>
          </p:cNvPr>
          <p:cNvGrpSpPr/>
          <p:nvPr/>
        </p:nvGrpSpPr>
        <p:grpSpPr>
          <a:xfrm>
            <a:off x="10802436" y="1380782"/>
            <a:ext cx="1136308" cy="1231001"/>
            <a:chOff x="10802436" y="1380782"/>
            <a:chExt cx="1136308" cy="1231001"/>
          </a:xfrm>
        </p:grpSpPr>
        <p:sp>
          <p:nvSpPr>
            <p:cNvPr id="9" name="Freeform: Shape 8">
              <a:extLst>
                <a:ext uri="{FF2B5EF4-FFF2-40B4-BE49-F238E27FC236}">
                  <a16:creationId xmlns:a16="http://schemas.microsoft.com/office/drawing/2014/main" id="{400E83FF-BBEF-49F3-9C72-6233D4AB041D}"/>
                </a:ext>
              </a:extLst>
            </p:cNvPr>
            <p:cNvSpPr/>
            <p:nvPr/>
          </p:nvSpPr>
          <p:spPr>
            <a:xfrm>
              <a:off x="11755924"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E1E114-1623-4AE9-AFF1-DF9BC2F3C1E2}"/>
                </a:ext>
              </a:extLst>
            </p:cNvPr>
            <p:cNvSpPr/>
            <p:nvPr/>
          </p:nvSpPr>
          <p:spPr>
            <a:xfrm>
              <a:off x="11755924"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9F3C80-CFBD-4C20-9669-0D9679521A48}"/>
                </a:ext>
              </a:extLst>
            </p:cNvPr>
            <p:cNvSpPr/>
            <p:nvPr/>
          </p:nvSpPr>
          <p:spPr>
            <a:xfrm>
              <a:off x="11755924"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1BB58B-A752-481A-A67E-1D10C65299B5}"/>
                </a:ext>
              </a:extLst>
            </p:cNvPr>
            <p:cNvSpPr/>
            <p:nvPr/>
          </p:nvSpPr>
          <p:spPr>
            <a:xfrm>
              <a:off x="11438263"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A175C38-81ED-4ACA-B8A6-4B950EE3CC4E}"/>
                </a:ext>
              </a:extLst>
            </p:cNvPr>
            <p:cNvSpPr/>
            <p:nvPr/>
          </p:nvSpPr>
          <p:spPr>
            <a:xfrm>
              <a:off x="11438263"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4529E21-BE13-43E7-A6FF-34CC25FB021E}"/>
                </a:ext>
              </a:extLst>
            </p:cNvPr>
            <p:cNvSpPr/>
            <p:nvPr/>
          </p:nvSpPr>
          <p:spPr>
            <a:xfrm>
              <a:off x="11438263"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E12872-885D-43AF-88B7-A4C77C51AED6}"/>
                </a:ext>
              </a:extLst>
            </p:cNvPr>
            <p:cNvSpPr/>
            <p:nvPr/>
          </p:nvSpPr>
          <p:spPr>
            <a:xfrm>
              <a:off x="11120349"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D323B0D-8D6D-44EC-BFC7-ED0878E3AA48}"/>
                </a:ext>
              </a:extLst>
            </p:cNvPr>
            <p:cNvSpPr/>
            <p:nvPr/>
          </p:nvSpPr>
          <p:spPr>
            <a:xfrm>
              <a:off x="11120349"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0D23F25-7C53-42F1-8818-93C362FBEFAE}"/>
                </a:ext>
              </a:extLst>
            </p:cNvPr>
            <p:cNvSpPr/>
            <p:nvPr/>
          </p:nvSpPr>
          <p:spPr>
            <a:xfrm>
              <a:off x="11120349"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294EC5F-C083-4583-B8D7-963E1D2CF96C}"/>
                </a:ext>
              </a:extLst>
            </p:cNvPr>
            <p:cNvSpPr/>
            <p:nvPr/>
          </p:nvSpPr>
          <p:spPr>
            <a:xfrm>
              <a:off x="10802436"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F42F968-B147-4B11-B8A5-B20D61BA9EB0}"/>
                </a:ext>
              </a:extLst>
            </p:cNvPr>
            <p:cNvSpPr/>
            <p:nvPr/>
          </p:nvSpPr>
          <p:spPr>
            <a:xfrm>
              <a:off x="10802436"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540B95D-38D7-4DEB-85FB-EA43FCC29C7A}"/>
                </a:ext>
              </a:extLst>
            </p:cNvPr>
            <p:cNvSpPr/>
            <p:nvPr/>
          </p:nvSpPr>
          <p:spPr>
            <a:xfrm>
              <a:off x="10802436"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0A495902-F7A1-497D-B7DC-9FAF281CE9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168" y="561702"/>
            <a:ext cx="4720169" cy="5786337"/>
          </a:xfrm>
          <a:prstGeom prst="rect">
            <a:avLst/>
          </a:prstGeom>
        </p:spPr>
      </p:pic>
      <p:sp>
        <p:nvSpPr>
          <p:cNvPr id="45" name="Gray Line">
            <a:extLst>
              <a:ext uri="{FF2B5EF4-FFF2-40B4-BE49-F238E27FC236}">
                <a16:creationId xmlns:a16="http://schemas.microsoft.com/office/drawing/2014/main" id="{6EEE3F87-DAC4-4D42-A7E8-47053B4900D6}"/>
              </a:ext>
            </a:extLst>
          </p:cNvPr>
          <p:cNvSpPr/>
          <p:nvPr/>
        </p:nvSpPr>
        <p:spPr>
          <a:xfrm>
            <a:off x="7057152" y="1"/>
            <a:ext cx="4601708" cy="3825668"/>
          </a:xfrm>
          <a:custGeom>
            <a:avLst/>
            <a:gdLst>
              <a:gd name="connsiteX0" fmla="*/ 4601708 w 4601708"/>
              <a:gd name="connsiteY0" fmla="*/ 0 h 3825668"/>
              <a:gd name="connsiteX1" fmla="*/ 4601708 w 4601708"/>
              <a:gd name="connsiteY1" fmla="*/ 317000 h 3825668"/>
              <a:gd name="connsiteX2" fmla="*/ 3994436 w 4601708"/>
              <a:gd name="connsiteY2" fmla="*/ 924272 h 3825668"/>
              <a:gd name="connsiteX3" fmla="*/ 720626 w 4601708"/>
              <a:gd name="connsiteY3" fmla="*/ 924272 h 3825668"/>
              <a:gd name="connsiteX4" fmla="*/ 0 w 4601708"/>
              <a:gd name="connsiteY4" fmla="*/ 1644835 h 3825668"/>
              <a:gd name="connsiteX5" fmla="*/ 0 w 4601708"/>
              <a:gd name="connsiteY5" fmla="*/ 3825669 h 382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1708" h="3825668">
                <a:moveTo>
                  <a:pt x="4601708" y="0"/>
                </a:moveTo>
                <a:lnTo>
                  <a:pt x="4601708" y="317000"/>
                </a:lnTo>
                <a:cubicBezTo>
                  <a:pt x="4601708" y="652386"/>
                  <a:pt x="4329823" y="924272"/>
                  <a:pt x="3994436" y="924272"/>
                </a:cubicBezTo>
                <a:lnTo>
                  <a:pt x="720626" y="924272"/>
                </a:lnTo>
                <a:cubicBezTo>
                  <a:pt x="322623" y="924209"/>
                  <a:pt x="0" y="1246832"/>
                  <a:pt x="0" y="1644835"/>
                </a:cubicBezTo>
                <a:lnTo>
                  <a:pt x="0" y="3825669"/>
                </a:lnTo>
              </a:path>
            </a:pathLst>
          </a:custGeom>
          <a:noFill/>
          <a:ln w="25400" cap="flat">
            <a:solidFill>
              <a:schemeClr val="bg2"/>
            </a:solidFill>
            <a:prstDash val="solid"/>
            <a:miter/>
          </a:ln>
        </p:spPr>
        <p:txBody>
          <a:bodyPr rtlCol="0" anchor="ctr"/>
          <a:lstStyle/>
          <a:p>
            <a:endParaRPr lang="en-US"/>
          </a:p>
        </p:txBody>
      </p:sp>
      <p:sp>
        <p:nvSpPr>
          <p:cNvPr id="30" name="Oval 29">
            <a:extLst>
              <a:ext uri="{FF2B5EF4-FFF2-40B4-BE49-F238E27FC236}">
                <a16:creationId xmlns:a16="http://schemas.microsoft.com/office/drawing/2014/main" id="{5ACE94B3-88F8-4CEA-8DD3-EAC68DADD22D}"/>
              </a:ext>
            </a:extLst>
          </p:cNvPr>
          <p:cNvSpPr/>
          <p:nvPr userDrawn="1"/>
        </p:nvSpPr>
        <p:spPr>
          <a:xfrm>
            <a:off x="7011432" y="377995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4">
            <a:extLst>
              <a:ext uri="{FF2B5EF4-FFF2-40B4-BE49-F238E27FC236}">
                <a16:creationId xmlns:a16="http://schemas.microsoft.com/office/drawing/2014/main" id="{2D0CE590-0095-4B0B-BB61-AB3C8692CDD7}"/>
              </a:ext>
            </a:extLst>
          </p:cNvPr>
          <p:cNvSpPr>
            <a:spLocks noGrp="1"/>
          </p:cNvSpPr>
          <p:nvPr>
            <p:ph type="body" sz="quarter" idx="10" hasCustomPrompt="1"/>
          </p:nvPr>
        </p:nvSpPr>
        <p:spPr>
          <a:xfrm>
            <a:off x="6347635" y="5312950"/>
            <a:ext cx="5234763"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6347636" y="3590283"/>
            <a:ext cx="5234764" cy="1698526"/>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Section Headline Goes Here</a:t>
            </a:r>
          </a:p>
        </p:txBody>
      </p:sp>
    </p:spTree>
    <p:extLst>
      <p:ext uri="{BB962C8B-B14F-4D97-AF65-F5344CB8AC3E}">
        <p14:creationId xmlns:p14="http://schemas.microsoft.com/office/powerpoint/2010/main" val="20035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lide C">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280F1E62-45E8-4F36-90D2-1624D99F0660}"/>
              </a:ext>
            </a:extLst>
          </p:cNvPr>
          <p:cNvGrpSpPr/>
          <p:nvPr/>
        </p:nvGrpSpPr>
        <p:grpSpPr>
          <a:xfrm>
            <a:off x="10802436" y="1380782"/>
            <a:ext cx="1136308" cy="1231001"/>
            <a:chOff x="10802436" y="1380782"/>
            <a:chExt cx="1136308" cy="1231001"/>
          </a:xfrm>
        </p:grpSpPr>
        <p:sp>
          <p:nvSpPr>
            <p:cNvPr id="9" name="Freeform: Shape 8">
              <a:extLst>
                <a:ext uri="{FF2B5EF4-FFF2-40B4-BE49-F238E27FC236}">
                  <a16:creationId xmlns:a16="http://schemas.microsoft.com/office/drawing/2014/main" id="{400E83FF-BBEF-49F3-9C72-6233D4AB041D}"/>
                </a:ext>
              </a:extLst>
            </p:cNvPr>
            <p:cNvSpPr/>
            <p:nvPr/>
          </p:nvSpPr>
          <p:spPr>
            <a:xfrm>
              <a:off x="11755924"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E1E114-1623-4AE9-AFF1-DF9BC2F3C1E2}"/>
                </a:ext>
              </a:extLst>
            </p:cNvPr>
            <p:cNvSpPr/>
            <p:nvPr/>
          </p:nvSpPr>
          <p:spPr>
            <a:xfrm>
              <a:off x="11755924"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9F3C80-CFBD-4C20-9669-0D9679521A48}"/>
                </a:ext>
              </a:extLst>
            </p:cNvPr>
            <p:cNvSpPr/>
            <p:nvPr/>
          </p:nvSpPr>
          <p:spPr>
            <a:xfrm>
              <a:off x="11755924"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1BB58B-A752-481A-A67E-1D10C65299B5}"/>
                </a:ext>
              </a:extLst>
            </p:cNvPr>
            <p:cNvSpPr/>
            <p:nvPr/>
          </p:nvSpPr>
          <p:spPr>
            <a:xfrm>
              <a:off x="11438263"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A175C38-81ED-4ACA-B8A6-4B950EE3CC4E}"/>
                </a:ext>
              </a:extLst>
            </p:cNvPr>
            <p:cNvSpPr/>
            <p:nvPr/>
          </p:nvSpPr>
          <p:spPr>
            <a:xfrm>
              <a:off x="11438263"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4529E21-BE13-43E7-A6FF-34CC25FB021E}"/>
                </a:ext>
              </a:extLst>
            </p:cNvPr>
            <p:cNvSpPr/>
            <p:nvPr/>
          </p:nvSpPr>
          <p:spPr>
            <a:xfrm>
              <a:off x="11438263"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E12872-885D-43AF-88B7-A4C77C51AED6}"/>
                </a:ext>
              </a:extLst>
            </p:cNvPr>
            <p:cNvSpPr/>
            <p:nvPr/>
          </p:nvSpPr>
          <p:spPr>
            <a:xfrm>
              <a:off x="11120349"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D323B0D-8D6D-44EC-BFC7-ED0878E3AA48}"/>
                </a:ext>
              </a:extLst>
            </p:cNvPr>
            <p:cNvSpPr/>
            <p:nvPr/>
          </p:nvSpPr>
          <p:spPr>
            <a:xfrm>
              <a:off x="11120349"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0D23F25-7C53-42F1-8818-93C362FBEFAE}"/>
                </a:ext>
              </a:extLst>
            </p:cNvPr>
            <p:cNvSpPr/>
            <p:nvPr/>
          </p:nvSpPr>
          <p:spPr>
            <a:xfrm>
              <a:off x="11120349"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294EC5F-C083-4583-B8D7-963E1D2CF96C}"/>
                </a:ext>
              </a:extLst>
            </p:cNvPr>
            <p:cNvSpPr/>
            <p:nvPr/>
          </p:nvSpPr>
          <p:spPr>
            <a:xfrm>
              <a:off x="10802436"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F42F968-B147-4B11-B8A5-B20D61BA9EB0}"/>
                </a:ext>
              </a:extLst>
            </p:cNvPr>
            <p:cNvSpPr/>
            <p:nvPr/>
          </p:nvSpPr>
          <p:spPr>
            <a:xfrm>
              <a:off x="10802436"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540B95D-38D7-4DEB-85FB-EA43FCC29C7A}"/>
                </a:ext>
              </a:extLst>
            </p:cNvPr>
            <p:cNvSpPr/>
            <p:nvPr/>
          </p:nvSpPr>
          <p:spPr>
            <a:xfrm>
              <a:off x="10802436"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grpSp>
      <p:sp>
        <p:nvSpPr>
          <p:cNvPr id="45" name="Gray Line">
            <a:extLst>
              <a:ext uri="{FF2B5EF4-FFF2-40B4-BE49-F238E27FC236}">
                <a16:creationId xmlns:a16="http://schemas.microsoft.com/office/drawing/2014/main" id="{6EEE3F87-DAC4-4D42-A7E8-47053B4900D6}"/>
              </a:ext>
            </a:extLst>
          </p:cNvPr>
          <p:cNvSpPr/>
          <p:nvPr/>
        </p:nvSpPr>
        <p:spPr>
          <a:xfrm>
            <a:off x="7057152" y="1"/>
            <a:ext cx="4601708" cy="3825668"/>
          </a:xfrm>
          <a:custGeom>
            <a:avLst/>
            <a:gdLst>
              <a:gd name="connsiteX0" fmla="*/ 4601708 w 4601708"/>
              <a:gd name="connsiteY0" fmla="*/ 0 h 3825668"/>
              <a:gd name="connsiteX1" fmla="*/ 4601708 w 4601708"/>
              <a:gd name="connsiteY1" fmla="*/ 317000 h 3825668"/>
              <a:gd name="connsiteX2" fmla="*/ 3994436 w 4601708"/>
              <a:gd name="connsiteY2" fmla="*/ 924272 h 3825668"/>
              <a:gd name="connsiteX3" fmla="*/ 720626 w 4601708"/>
              <a:gd name="connsiteY3" fmla="*/ 924272 h 3825668"/>
              <a:gd name="connsiteX4" fmla="*/ 0 w 4601708"/>
              <a:gd name="connsiteY4" fmla="*/ 1644835 h 3825668"/>
              <a:gd name="connsiteX5" fmla="*/ 0 w 4601708"/>
              <a:gd name="connsiteY5" fmla="*/ 3825669 h 382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1708" h="3825668">
                <a:moveTo>
                  <a:pt x="4601708" y="0"/>
                </a:moveTo>
                <a:lnTo>
                  <a:pt x="4601708" y="317000"/>
                </a:lnTo>
                <a:cubicBezTo>
                  <a:pt x="4601708" y="652386"/>
                  <a:pt x="4329823" y="924272"/>
                  <a:pt x="3994436" y="924272"/>
                </a:cubicBezTo>
                <a:lnTo>
                  <a:pt x="720626" y="924272"/>
                </a:lnTo>
                <a:cubicBezTo>
                  <a:pt x="322623" y="924209"/>
                  <a:pt x="0" y="1246832"/>
                  <a:pt x="0" y="1644835"/>
                </a:cubicBezTo>
                <a:lnTo>
                  <a:pt x="0" y="3825669"/>
                </a:lnTo>
              </a:path>
            </a:pathLst>
          </a:custGeom>
          <a:noFill/>
          <a:ln w="25400" cap="flat">
            <a:solidFill>
              <a:schemeClr val="bg2"/>
            </a:solidFill>
            <a:prstDash val="solid"/>
            <a:miter/>
          </a:ln>
        </p:spPr>
        <p:txBody>
          <a:bodyPr rtlCol="0" anchor="ctr"/>
          <a:lstStyle/>
          <a:p>
            <a:endParaRPr lang="en-US"/>
          </a:p>
        </p:txBody>
      </p:sp>
      <p:sp>
        <p:nvSpPr>
          <p:cNvPr id="30" name="Oval 29">
            <a:extLst>
              <a:ext uri="{FF2B5EF4-FFF2-40B4-BE49-F238E27FC236}">
                <a16:creationId xmlns:a16="http://schemas.microsoft.com/office/drawing/2014/main" id="{5ACE94B3-88F8-4CEA-8DD3-EAC68DADD22D}"/>
              </a:ext>
            </a:extLst>
          </p:cNvPr>
          <p:cNvSpPr/>
          <p:nvPr userDrawn="1"/>
        </p:nvSpPr>
        <p:spPr>
          <a:xfrm>
            <a:off x="7011432" y="377995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7C8482-02B8-429E-B2DD-D01426058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286" y="500917"/>
            <a:ext cx="5448617" cy="6178732"/>
          </a:xfrm>
          <a:prstGeom prst="rect">
            <a:avLst/>
          </a:prstGeom>
        </p:spPr>
      </p:pic>
      <p:sp>
        <p:nvSpPr>
          <p:cNvPr id="51" name="Text Placeholder 4">
            <a:extLst>
              <a:ext uri="{FF2B5EF4-FFF2-40B4-BE49-F238E27FC236}">
                <a16:creationId xmlns:a16="http://schemas.microsoft.com/office/drawing/2014/main" id="{2D0CE590-0095-4B0B-BB61-AB3C8692CDD7}"/>
              </a:ext>
            </a:extLst>
          </p:cNvPr>
          <p:cNvSpPr>
            <a:spLocks noGrp="1"/>
          </p:cNvSpPr>
          <p:nvPr>
            <p:ph type="body" sz="quarter" idx="10" hasCustomPrompt="1"/>
          </p:nvPr>
        </p:nvSpPr>
        <p:spPr>
          <a:xfrm>
            <a:off x="6347635" y="5312950"/>
            <a:ext cx="5234763"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6347636" y="3590283"/>
            <a:ext cx="5234764" cy="1698526"/>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Section Headline Goes Here</a:t>
            </a:r>
          </a:p>
        </p:txBody>
      </p:sp>
    </p:spTree>
    <p:extLst>
      <p:ext uri="{BB962C8B-B14F-4D97-AF65-F5344CB8AC3E}">
        <p14:creationId xmlns:p14="http://schemas.microsoft.com/office/powerpoint/2010/main" val="121268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7/19/22</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7" name="Text Placeholder 6">
            <a:extLst>
              <a:ext uri="{FF2B5EF4-FFF2-40B4-BE49-F238E27FC236}">
                <a16:creationId xmlns:a16="http://schemas.microsoft.com/office/drawing/2014/main" id="{F84C1A4D-B167-41A2-9072-C48F584F25EA}"/>
              </a:ext>
            </a:extLst>
          </p:cNvPr>
          <p:cNvSpPr>
            <a:spLocks noGrp="1"/>
          </p:cNvSpPr>
          <p:nvPr>
            <p:ph type="body" sz="quarter" idx="17" hasCustomPrompt="1"/>
          </p:nvPr>
        </p:nvSpPr>
        <p:spPr>
          <a:xfrm>
            <a:off x="6096000" y="1991206"/>
            <a:ext cx="5486400" cy="4180993"/>
          </a:xfrm>
        </p:spPr>
        <p:txBody>
          <a:bodyPr/>
          <a:lstStyle>
            <a:lvl1pPr marL="0" indent="0">
              <a:buNone/>
              <a:defRPr sz="1600" b="1">
                <a:latin typeface="Palatino" pitchFamily="2" charset="0"/>
                <a:ea typeface="Palatino" pitchFamily="2" charset="0"/>
              </a:defRPr>
            </a:lvl1pPr>
            <a:lvl2pPr marL="230188" indent="0">
              <a:buNone/>
              <a:defRPr sz="1600" b="1">
                <a:latin typeface="Palatino" pitchFamily="2" charset="0"/>
                <a:ea typeface="Palatino" pitchFamily="2" charset="0"/>
              </a:defRPr>
            </a:lvl2pPr>
            <a:lvl3pPr marL="460375" indent="0">
              <a:buNone/>
              <a:defRPr sz="1600" b="1">
                <a:latin typeface="Palatino" pitchFamily="2" charset="0"/>
                <a:ea typeface="Palatino" pitchFamily="2" charset="0"/>
              </a:defRPr>
            </a:lvl3pPr>
            <a:lvl4pPr marL="679450" indent="0">
              <a:buNone/>
              <a:defRPr sz="1600" b="1">
                <a:latin typeface="Palatino" pitchFamily="2" charset="0"/>
                <a:ea typeface="Palatino" pitchFamily="2" charset="0"/>
              </a:defRPr>
            </a:lvl4pPr>
            <a:lvl5pPr marL="920750" indent="0">
              <a:buNone/>
              <a:defRPr sz="1600" b="1">
                <a:latin typeface="Palatino" pitchFamily="2" charset="0"/>
                <a:ea typeface="Palatino" pitchFamily="2" charset="0"/>
              </a:defRPr>
            </a:lvl5pPr>
          </a:lstStyle>
          <a:p>
            <a:pPr lvl="0"/>
            <a:r>
              <a:rPr lang="en-US" dirty="0"/>
              <a:t>Body text</a:t>
            </a:r>
          </a:p>
        </p:txBody>
      </p:sp>
      <p:sp>
        <p:nvSpPr>
          <p:cNvPr id="13" name="Text Placeholder 12">
            <a:extLst>
              <a:ext uri="{FF2B5EF4-FFF2-40B4-BE49-F238E27FC236}">
                <a16:creationId xmlns:a16="http://schemas.microsoft.com/office/drawing/2014/main" id="{363291A7-77C0-4782-B9E5-D2E5971D3F32}"/>
              </a:ext>
            </a:extLst>
          </p:cNvPr>
          <p:cNvSpPr>
            <a:spLocks noGrp="1"/>
          </p:cNvSpPr>
          <p:nvPr>
            <p:ph type="body" sz="quarter" idx="18" hasCustomPrompt="1"/>
          </p:nvPr>
        </p:nvSpPr>
        <p:spPr>
          <a:xfrm>
            <a:off x="6096000" y="1634591"/>
            <a:ext cx="5486400" cy="356616"/>
          </a:xfrm>
        </p:spPr>
        <p:txBody>
          <a:bodyPr/>
          <a:lstStyle>
            <a:lvl1pPr marL="0" indent="0">
              <a:buFontTx/>
              <a:buNone/>
              <a:defRPr sz="1800">
                <a:solidFill>
                  <a:schemeClr val="accent5"/>
                </a:solidFill>
                <a:latin typeface="+mj-lt"/>
              </a:defRPr>
            </a:lvl1pPr>
            <a:lvl2pPr marL="230188" indent="0">
              <a:buFontTx/>
              <a:buNone/>
              <a:defRPr/>
            </a:lvl2pPr>
            <a:lvl3pPr marL="460375" indent="0">
              <a:buFontTx/>
              <a:buNone/>
              <a:defRPr/>
            </a:lvl3pPr>
            <a:lvl4pPr marL="679450" indent="0">
              <a:buFontTx/>
              <a:buNone/>
              <a:defRPr/>
            </a:lvl4pPr>
            <a:lvl5pPr marL="920750" indent="0">
              <a:buFontTx/>
              <a:buNone/>
              <a:defRPr/>
            </a:lvl5pPr>
          </a:lstStyle>
          <a:p>
            <a:pPr lvl="0"/>
            <a:r>
              <a:rPr lang="en-US" dirty="0"/>
              <a:t>Subhead here</a:t>
            </a:r>
          </a:p>
        </p:txBody>
      </p:sp>
      <p:sp>
        <p:nvSpPr>
          <p:cNvPr id="9" name="Picture Placeholder 8">
            <a:extLst>
              <a:ext uri="{FF2B5EF4-FFF2-40B4-BE49-F238E27FC236}">
                <a16:creationId xmlns:a16="http://schemas.microsoft.com/office/drawing/2014/main" id="{E9C6CE8B-1FC3-422A-9658-1A5F554B06E7}"/>
              </a:ext>
            </a:extLst>
          </p:cNvPr>
          <p:cNvSpPr>
            <a:spLocks noGrp="1"/>
          </p:cNvSpPr>
          <p:nvPr>
            <p:ph type="pic" sz="quarter" idx="14"/>
          </p:nvPr>
        </p:nvSpPr>
        <p:spPr>
          <a:xfrm>
            <a:off x="0" y="1634590"/>
            <a:ext cx="5486400" cy="5223409"/>
          </a:xfrm>
          <a:prstGeom prst="round1Rect">
            <a:avLst>
              <a:gd name="adj" fmla="val 3034"/>
            </a:avLst>
          </a:prstGeom>
          <a:solidFill>
            <a:schemeClr val="bg2"/>
          </a:solidFill>
        </p:spPr>
        <p:txBody>
          <a:bodyPr anchor="ctr" anchorCtr="0"/>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128780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amp; 3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7/19/22</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dirty="0"/>
              <a:t>Section Reminder Here</a:t>
            </a:r>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16" name="Text Placeholder 14">
            <a:extLst>
              <a:ext uri="{FF2B5EF4-FFF2-40B4-BE49-F238E27FC236}">
                <a16:creationId xmlns:a16="http://schemas.microsoft.com/office/drawing/2014/main" id="{F2569569-08E1-48E4-8CF3-F75ACF4A4CC3}"/>
              </a:ext>
            </a:extLst>
          </p:cNvPr>
          <p:cNvSpPr>
            <a:spLocks noGrp="1"/>
          </p:cNvSpPr>
          <p:nvPr>
            <p:ph type="body" sz="quarter" idx="18" hasCustomPrompt="1"/>
          </p:nvPr>
        </p:nvSpPr>
        <p:spPr>
          <a:xfrm>
            <a:off x="2332231" y="4772338"/>
            <a:ext cx="8512975" cy="1282994"/>
          </a:xfrm>
        </p:spPr>
        <p:txBody>
          <a:bodyPr/>
          <a:lstStyle>
            <a:lvl1pPr marL="0" indent="0">
              <a:spcAft>
                <a:spcPts val="0"/>
              </a:spcAft>
              <a:buNone/>
              <a:defRPr sz="1600" b="1">
                <a:solidFill>
                  <a:schemeClr val="tx1"/>
                </a:solidFill>
                <a:latin typeface="Palatino" pitchFamily="2" charset="0"/>
                <a:ea typeface="Palatino" pitchFamily="2" charset="0"/>
              </a:defRPr>
            </a:lvl1pPr>
            <a:lvl2pPr marL="230188" indent="0">
              <a:spcAft>
                <a:spcPts val="0"/>
              </a:spcAft>
              <a:buNone/>
              <a:defRPr b="0"/>
            </a:lvl2pPr>
          </a:lstStyle>
          <a:p>
            <a:pPr lvl="0"/>
            <a:r>
              <a:rPr lang="en-US" dirty="0"/>
              <a:t>Body text</a:t>
            </a:r>
          </a:p>
          <a:p>
            <a:pPr lvl="0"/>
            <a:r>
              <a:rPr lang="en-US" dirty="0"/>
              <a:t>Lorem ipsum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sp>
        <p:nvSpPr>
          <p:cNvPr id="19" name="Picture Placeholder 16">
            <a:extLst>
              <a:ext uri="{FF2B5EF4-FFF2-40B4-BE49-F238E27FC236}">
                <a16:creationId xmlns:a16="http://schemas.microsoft.com/office/drawing/2014/main" id="{22F0B3DC-D2B9-473F-B84B-8CA823A60C52}"/>
              </a:ext>
            </a:extLst>
          </p:cNvPr>
          <p:cNvSpPr>
            <a:spLocks noGrp="1"/>
          </p:cNvSpPr>
          <p:nvPr>
            <p:ph type="pic" sz="quarter" idx="21" hasCustomPrompt="1"/>
          </p:nvPr>
        </p:nvSpPr>
        <p:spPr>
          <a:xfrm>
            <a:off x="571499" y="4772338"/>
            <a:ext cx="1189037" cy="1188720"/>
          </a:xfrm>
          <a:prstGeom prst="ellipse">
            <a:avLst/>
          </a:prstGeom>
          <a:solidFill>
            <a:schemeClr val="bg2"/>
          </a:solidFill>
        </p:spPr>
        <p:txBody>
          <a:bodyPr anchor="ctr" anchorCtr="0"/>
          <a:lstStyle>
            <a:lvl1pPr marL="0" indent="0" algn="ctr">
              <a:buFontTx/>
              <a:buNone/>
              <a:defRPr/>
            </a:lvl1pPr>
          </a:lstStyle>
          <a:p>
            <a:r>
              <a:rPr lang="en-US" dirty="0"/>
              <a:t>Icon</a:t>
            </a:r>
          </a:p>
        </p:txBody>
      </p:sp>
      <p:sp>
        <p:nvSpPr>
          <p:cNvPr id="14" name="Text Placeholder 14">
            <a:extLst>
              <a:ext uri="{FF2B5EF4-FFF2-40B4-BE49-F238E27FC236}">
                <a16:creationId xmlns:a16="http://schemas.microsoft.com/office/drawing/2014/main" id="{95E86EE5-BA7F-48E1-A2C8-3CED291F903C}"/>
              </a:ext>
            </a:extLst>
          </p:cNvPr>
          <p:cNvSpPr>
            <a:spLocks noGrp="1"/>
          </p:cNvSpPr>
          <p:nvPr>
            <p:ph type="body" sz="quarter" idx="17" hasCustomPrompt="1"/>
          </p:nvPr>
        </p:nvSpPr>
        <p:spPr>
          <a:xfrm>
            <a:off x="2332232" y="3344871"/>
            <a:ext cx="8512975" cy="1282994"/>
          </a:xfrm>
        </p:spPr>
        <p:txBody>
          <a:bodyPr/>
          <a:lstStyle>
            <a:lvl1pPr marL="0" indent="0">
              <a:spcAft>
                <a:spcPts val="0"/>
              </a:spcAft>
              <a:buNone/>
              <a:defRPr sz="1600" b="1">
                <a:solidFill>
                  <a:schemeClr val="tx1"/>
                </a:solidFill>
                <a:latin typeface="Palatino" pitchFamily="2" charset="0"/>
                <a:ea typeface="Palatino" pitchFamily="2" charset="0"/>
              </a:defRPr>
            </a:lvl1pPr>
            <a:lvl2pPr marL="230188" indent="0">
              <a:spcAft>
                <a:spcPts val="0"/>
              </a:spcAft>
              <a:buNone/>
              <a:defRPr b="0"/>
            </a:lvl2pPr>
          </a:lstStyle>
          <a:p>
            <a:pPr lvl="0"/>
            <a:r>
              <a:rPr lang="en-US" dirty="0"/>
              <a:t>Body text</a:t>
            </a:r>
          </a:p>
          <a:p>
            <a:pPr lvl="0"/>
            <a:r>
              <a:rPr lang="en-US" dirty="0"/>
              <a:t>Lorem ipsum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sp>
        <p:nvSpPr>
          <p:cNvPr id="18" name="Picture Placeholder 16">
            <a:extLst>
              <a:ext uri="{FF2B5EF4-FFF2-40B4-BE49-F238E27FC236}">
                <a16:creationId xmlns:a16="http://schemas.microsoft.com/office/drawing/2014/main" id="{B12B69D6-FF61-481B-B867-2815710254B0}"/>
              </a:ext>
            </a:extLst>
          </p:cNvPr>
          <p:cNvSpPr>
            <a:spLocks noGrp="1"/>
          </p:cNvSpPr>
          <p:nvPr>
            <p:ph type="pic" sz="quarter" idx="20" hasCustomPrompt="1"/>
          </p:nvPr>
        </p:nvSpPr>
        <p:spPr>
          <a:xfrm>
            <a:off x="571500" y="3289456"/>
            <a:ext cx="1189037" cy="1188720"/>
          </a:xfrm>
          <a:prstGeom prst="ellipse">
            <a:avLst/>
          </a:prstGeom>
          <a:solidFill>
            <a:schemeClr val="bg2"/>
          </a:solidFill>
        </p:spPr>
        <p:txBody>
          <a:bodyPr anchor="ctr" anchorCtr="0"/>
          <a:lstStyle>
            <a:lvl1pPr marL="0" indent="0" algn="ctr">
              <a:buFontTx/>
              <a:buNone/>
              <a:defRPr>
                <a:latin typeface="+mn-lt"/>
                <a:ea typeface="Palatino" pitchFamily="2" charset="0"/>
              </a:defRPr>
            </a:lvl1pPr>
          </a:lstStyle>
          <a:p>
            <a:r>
              <a:rPr lang="en-US" dirty="0"/>
              <a:t>Icon</a:t>
            </a:r>
          </a:p>
        </p:txBody>
      </p:sp>
      <p:sp>
        <p:nvSpPr>
          <p:cNvPr id="13" name="Text Placeholder 14">
            <a:extLst>
              <a:ext uri="{FF2B5EF4-FFF2-40B4-BE49-F238E27FC236}">
                <a16:creationId xmlns:a16="http://schemas.microsoft.com/office/drawing/2014/main" id="{B7EC1FA5-F329-4C47-9E94-4352579ED113}"/>
              </a:ext>
            </a:extLst>
          </p:cNvPr>
          <p:cNvSpPr>
            <a:spLocks noGrp="1"/>
          </p:cNvSpPr>
          <p:nvPr>
            <p:ph type="body" sz="quarter" idx="16" hasCustomPrompt="1"/>
          </p:nvPr>
        </p:nvSpPr>
        <p:spPr>
          <a:xfrm>
            <a:off x="2332233" y="1917404"/>
            <a:ext cx="8512975" cy="1282994"/>
          </a:xfrm>
        </p:spPr>
        <p:txBody>
          <a:bodyPr/>
          <a:lstStyle>
            <a:lvl1pPr marL="0" indent="0">
              <a:spcAft>
                <a:spcPts val="0"/>
              </a:spcAft>
              <a:buNone/>
              <a:defRPr sz="1600" b="1" i="0">
                <a:solidFill>
                  <a:schemeClr val="tx1"/>
                </a:solidFill>
                <a:latin typeface="Palatino" pitchFamily="2" charset="0"/>
                <a:ea typeface="Palatino" pitchFamily="2" charset="0"/>
              </a:defRPr>
            </a:lvl1pPr>
            <a:lvl2pPr marL="230188" indent="0">
              <a:spcAft>
                <a:spcPts val="0"/>
              </a:spcAft>
              <a:buNone/>
              <a:defRPr b="1">
                <a:latin typeface="Palatino" pitchFamily="2" charset="0"/>
                <a:ea typeface="Palatino" pitchFamily="2" charset="0"/>
              </a:defRPr>
            </a:lvl2pPr>
          </a:lstStyle>
          <a:p>
            <a:pPr lvl="0"/>
            <a:r>
              <a:rPr lang="en-US" dirty="0"/>
              <a:t>Body text</a:t>
            </a:r>
          </a:p>
          <a:p>
            <a:pPr lvl="0"/>
            <a:r>
              <a:rPr lang="en-US" dirty="0"/>
              <a:t>Lorem ipsum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sp>
        <p:nvSpPr>
          <p:cNvPr id="17" name="Picture Placeholder 16">
            <a:extLst>
              <a:ext uri="{FF2B5EF4-FFF2-40B4-BE49-F238E27FC236}">
                <a16:creationId xmlns:a16="http://schemas.microsoft.com/office/drawing/2014/main" id="{C40B9334-E277-4192-A08C-6BB5F53F27DF}"/>
              </a:ext>
            </a:extLst>
          </p:cNvPr>
          <p:cNvSpPr>
            <a:spLocks noGrp="1"/>
          </p:cNvSpPr>
          <p:nvPr>
            <p:ph type="pic" sz="quarter" idx="19" hasCustomPrompt="1"/>
          </p:nvPr>
        </p:nvSpPr>
        <p:spPr>
          <a:xfrm>
            <a:off x="576263" y="1806574"/>
            <a:ext cx="1189037" cy="1188720"/>
          </a:xfrm>
          <a:prstGeom prst="ellipse">
            <a:avLst/>
          </a:prstGeom>
          <a:solidFill>
            <a:schemeClr val="bg2"/>
          </a:solidFill>
        </p:spPr>
        <p:txBody>
          <a:bodyPr anchor="ctr" anchorCtr="0"/>
          <a:lstStyle>
            <a:lvl1pPr marL="0" indent="0" algn="ctr">
              <a:buFontTx/>
              <a:buNone/>
              <a:defRPr/>
            </a:lvl1pPr>
          </a:lstStyle>
          <a:p>
            <a:r>
              <a:rPr lang="en-US" dirty="0"/>
              <a:t>Icon</a:t>
            </a:r>
          </a:p>
        </p:txBody>
      </p:sp>
      <p:sp>
        <p:nvSpPr>
          <p:cNvPr id="15" name="Text Placeholder 14">
            <a:extLst>
              <a:ext uri="{FF2B5EF4-FFF2-40B4-BE49-F238E27FC236}">
                <a16:creationId xmlns:a16="http://schemas.microsoft.com/office/drawing/2014/main" id="{6E6A9A18-CDFE-4756-823F-AD8152835642}"/>
              </a:ext>
            </a:extLst>
          </p:cNvPr>
          <p:cNvSpPr>
            <a:spLocks noGrp="1"/>
          </p:cNvSpPr>
          <p:nvPr>
            <p:ph type="body" sz="quarter" idx="15" hasCustomPrompt="1"/>
          </p:nvPr>
        </p:nvSpPr>
        <p:spPr>
          <a:xfrm>
            <a:off x="2332234" y="1371601"/>
            <a:ext cx="8512972" cy="374272"/>
          </a:xfrm>
        </p:spPr>
        <p:txBody>
          <a:bodyPr/>
          <a:lstStyle>
            <a:lvl1pPr marL="0" indent="0">
              <a:buFont typeface="Arial" panose="020B0604020202020204" pitchFamily="34" charset="0"/>
              <a:buNone/>
              <a:defRPr lang="en-US" sz="1800" b="0" kern="1200" dirty="0">
                <a:solidFill>
                  <a:schemeClr val="accent5"/>
                </a:solidFill>
                <a:latin typeface="+mj-lt"/>
                <a:ea typeface="+mn-ea"/>
                <a:cs typeface="Arial" panose="020B0604020202020204" pitchFamily="34" charset="0"/>
              </a:defRPr>
            </a:lvl1pPr>
          </a:lstStyle>
          <a:p>
            <a:pPr marL="169863" lvl="0" indent="-169863" algn="l" defTabSz="914400" rtl="0" eaLnBrk="1" latinLnBrk="0" hangingPunct="1">
              <a:lnSpc>
                <a:spcPct val="90000"/>
              </a:lnSpc>
              <a:spcBef>
                <a:spcPts val="1000"/>
              </a:spcBef>
              <a:spcAft>
                <a:spcPts val="600"/>
              </a:spcAft>
            </a:pPr>
            <a:r>
              <a:rPr lang="en-US" dirty="0"/>
              <a:t>Subhead here if needed</a:t>
            </a:r>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131920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Gray Line">
            <a:extLst>
              <a:ext uri="{FF2B5EF4-FFF2-40B4-BE49-F238E27FC236}">
                <a16:creationId xmlns:a16="http://schemas.microsoft.com/office/drawing/2014/main" id="{939A69B1-3EE7-4A00-96EE-BADD532F544C}"/>
              </a:ext>
            </a:extLst>
          </p:cNvPr>
          <p:cNvSpPr/>
          <p:nvPr/>
        </p:nvSpPr>
        <p:spPr>
          <a:xfrm>
            <a:off x="315754" y="0"/>
            <a:ext cx="10161256" cy="943678"/>
          </a:xfrm>
          <a:custGeom>
            <a:avLst/>
            <a:gdLst>
              <a:gd name="connsiteX0" fmla="*/ 0 w 12184064"/>
              <a:gd name="connsiteY0" fmla="*/ 0 h 1131537"/>
              <a:gd name="connsiteX1" fmla="*/ 0 w 12184064"/>
              <a:gd name="connsiteY1" fmla="*/ 715422 h 1131537"/>
              <a:gd name="connsiteX2" fmla="*/ 416115 w 12184064"/>
              <a:gd name="connsiteY2" fmla="*/ 1131537 h 1131537"/>
              <a:gd name="connsiteX3" fmla="*/ 12184065 w 12184064"/>
              <a:gd name="connsiteY3" fmla="*/ 1131537 h 1131537"/>
            </a:gdLst>
            <a:ahLst/>
            <a:cxnLst>
              <a:cxn ang="0">
                <a:pos x="connsiteX0" y="connsiteY0"/>
              </a:cxn>
              <a:cxn ang="0">
                <a:pos x="connsiteX1" y="connsiteY1"/>
              </a:cxn>
              <a:cxn ang="0">
                <a:pos x="connsiteX2" y="connsiteY2"/>
              </a:cxn>
              <a:cxn ang="0">
                <a:pos x="connsiteX3" y="connsiteY3"/>
              </a:cxn>
            </a:cxnLst>
            <a:rect l="l" t="t" r="r" b="b"/>
            <a:pathLst>
              <a:path w="12184064" h="1131537">
                <a:moveTo>
                  <a:pt x="0" y="0"/>
                </a:moveTo>
                <a:lnTo>
                  <a:pt x="0" y="715422"/>
                </a:lnTo>
                <a:cubicBezTo>
                  <a:pt x="0" y="945224"/>
                  <a:pt x="186313" y="1131537"/>
                  <a:pt x="416115" y="1131537"/>
                </a:cubicBezTo>
                <a:lnTo>
                  <a:pt x="12184065" y="1131537"/>
                </a:lnTo>
              </a:path>
            </a:pathLst>
          </a:custGeom>
          <a:noFill/>
          <a:ln w="25400" cap="flat">
            <a:solidFill>
              <a:schemeClr val="bg2"/>
            </a:solid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AF070163-D135-4D82-B901-8AB034273E7D}"/>
              </a:ext>
            </a:extLst>
          </p:cNvPr>
          <p:cNvSpPr>
            <a:spLocks noGrp="1"/>
          </p:cNvSpPr>
          <p:nvPr>
            <p:ph type="dt" sz="half" idx="2"/>
          </p:nvPr>
        </p:nvSpPr>
        <p:spPr>
          <a:xfrm>
            <a:off x="575631" y="6474962"/>
            <a:ext cx="3005769"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fld id="{A5C4C82C-7C33-46EE-8042-5B855BC77838}" type="datetime1">
              <a:rPr lang="en-US" smtClean="0"/>
              <a:t>7/19/22</a:t>
            </a:fld>
            <a:endParaRPr lang="en-US" dirty="0"/>
          </a:p>
        </p:txBody>
      </p:sp>
      <p:sp>
        <p:nvSpPr>
          <p:cNvPr id="5" name="Footer Placeholder 4">
            <a:extLst>
              <a:ext uri="{FF2B5EF4-FFF2-40B4-BE49-F238E27FC236}">
                <a16:creationId xmlns:a16="http://schemas.microsoft.com/office/drawing/2014/main" id="{F067E68A-0387-4431-9B9B-085E5ECCB17D}"/>
              </a:ext>
            </a:extLst>
          </p:cNvPr>
          <p:cNvSpPr>
            <a:spLocks noGrp="1"/>
          </p:cNvSpPr>
          <p:nvPr>
            <p:ph type="ftr" sz="quarter" idx="3"/>
          </p:nvPr>
        </p:nvSpPr>
        <p:spPr>
          <a:xfrm>
            <a:off x="8042564" y="6465815"/>
            <a:ext cx="3146768" cy="374272"/>
          </a:xfrm>
          <a:prstGeom prst="rect">
            <a:avLst/>
          </a:prstGeom>
        </p:spPr>
        <p:txBody>
          <a:bodyPr vert="horz" lIns="91440" tIns="45720" rIns="91440" bIns="45720" rtlCol="0" anchor="t" anchorCtr="0"/>
          <a:lstStyle>
            <a:lvl1pPr algn="r">
              <a:defRPr sz="1000" b="1">
                <a:solidFill>
                  <a:schemeClr val="accent1"/>
                </a:solidFill>
                <a:latin typeface="Palatino" pitchFamily="2" charset="0"/>
                <a:ea typeface="Palatino" pitchFamily="2" charset="0"/>
              </a:defRPr>
            </a:lvl1pPr>
          </a:lstStyle>
          <a:p>
            <a:r>
              <a:rPr lang="en-US"/>
              <a:t>Section Reminder Here</a:t>
            </a:r>
            <a:endParaRPr lang="en-US" dirty="0"/>
          </a:p>
        </p:txBody>
      </p:sp>
      <p:sp>
        <p:nvSpPr>
          <p:cNvPr id="6" name="Slide Number Placeholder 5">
            <a:extLst>
              <a:ext uri="{FF2B5EF4-FFF2-40B4-BE49-F238E27FC236}">
                <a16:creationId xmlns:a16="http://schemas.microsoft.com/office/drawing/2014/main" id="{40348688-4200-4435-8443-D4358E7EACC7}"/>
              </a:ext>
            </a:extLst>
          </p:cNvPr>
          <p:cNvSpPr>
            <a:spLocks noGrp="1"/>
          </p:cNvSpPr>
          <p:nvPr>
            <p:ph type="sldNum" sz="quarter" idx="4"/>
          </p:nvPr>
        </p:nvSpPr>
        <p:spPr>
          <a:xfrm>
            <a:off x="11673402" y="6474961"/>
            <a:ext cx="417730" cy="365125"/>
          </a:xfrm>
          <a:prstGeom prst="rect">
            <a:avLst/>
          </a:prstGeom>
        </p:spPr>
        <p:txBody>
          <a:bodyPr vert="horz" lIns="91440" tIns="45720" rIns="91440" bIns="45720" rtlCol="0" anchor="ctr"/>
          <a:lstStyle>
            <a:lvl1pPr algn="r">
              <a:defRPr sz="900">
                <a:solidFill>
                  <a:schemeClr val="tx1"/>
                </a:solidFill>
              </a:defRPr>
            </a:lvl1pPr>
          </a:lstStyle>
          <a:p>
            <a:fld id="{BB202416-F046-4FA2-8B60-73AD606F27B1}" type="slidenum">
              <a:rPr lang="en-US" smtClean="0"/>
              <a:pPr/>
              <a:t>‹#›</a:t>
            </a:fld>
            <a:endParaRPr lang="en-US" dirty="0"/>
          </a:p>
        </p:txBody>
      </p:sp>
      <p:sp>
        <p:nvSpPr>
          <p:cNvPr id="16" name="Oval 15">
            <a:extLst>
              <a:ext uri="{FF2B5EF4-FFF2-40B4-BE49-F238E27FC236}">
                <a16:creationId xmlns:a16="http://schemas.microsoft.com/office/drawing/2014/main" id="{11C92761-1A56-418C-BBD5-0972697B0D03}"/>
              </a:ext>
            </a:extLst>
          </p:cNvPr>
          <p:cNvSpPr/>
          <p:nvPr/>
        </p:nvSpPr>
        <p:spPr>
          <a:xfrm>
            <a:off x="11746688" y="6438883"/>
            <a:ext cx="526274" cy="52627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740DF38-DE5E-4423-A384-5D4A062E565D}"/>
              </a:ext>
            </a:extLst>
          </p:cNvPr>
          <p:cNvCxnSpPr>
            <a:endCxn id="16" idx="2"/>
          </p:cNvCxnSpPr>
          <p:nvPr/>
        </p:nvCxnSpPr>
        <p:spPr>
          <a:xfrm>
            <a:off x="8334855" y="6696829"/>
            <a:ext cx="3411833" cy="51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0" name="Graphic 18">
            <a:extLst>
              <a:ext uri="{FF2B5EF4-FFF2-40B4-BE49-F238E27FC236}">
                <a16:creationId xmlns:a16="http://schemas.microsoft.com/office/drawing/2014/main" id="{B3DDF917-070B-48E4-A9FC-A8F6BC2C706D}"/>
              </a:ext>
            </a:extLst>
          </p:cNvPr>
          <p:cNvGrpSpPr/>
          <p:nvPr/>
        </p:nvGrpSpPr>
        <p:grpSpPr>
          <a:xfrm>
            <a:off x="11171662" y="6465814"/>
            <a:ext cx="460744" cy="170025"/>
            <a:chOff x="10987602" y="6135261"/>
            <a:chExt cx="681418" cy="251459"/>
          </a:xfrm>
          <a:solidFill>
            <a:srgbClr val="F0F0F0"/>
          </a:solidFill>
        </p:grpSpPr>
        <p:sp>
          <p:nvSpPr>
            <p:cNvPr id="21" name="Freeform: Shape 20">
              <a:extLst>
                <a:ext uri="{FF2B5EF4-FFF2-40B4-BE49-F238E27FC236}">
                  <a16:creationId xmlns:a16="http://schemas.microsoft.com/office/drawing/2014/main" id="{E117F427-BEC5-4A2B-AB1A-BA537B3C6D6F}"/>
                </a:ext>
              </a:extLst>
            </p:cNvPr>
            <p:cNvSpPr/>
            <p:nvPr/>
          </p:nvSpPr>
          <p:spPr>
            <a:xfrm>
              <a:off x="11518335" y="6135261"/>
              <a:ext cx="150685" cy="251459"/>
            </a:xfrm>
            <a:custGeom>
              <a:avLst/>
              <a:gdLst>
                <a:gd name="connsiteX0" fmla="*/ 0 w 150685"/>
                <a:gd name="connsiteY0" fmla="*/ 53435 h 251459"/>
                <a:gd name="connsiteX1" fmla="*/ 86392 w 150685"/>
                <a:gd name="connsiteY1" fmla="*/ 125730 h 251459"/>
                <a:gd name="connsiteX2" fmla="*/ 0 w 150685"/>
                <a:gd name="connsiteY2" fmla="*/ 198025 h 251459"/>
                <a:gd name="connsiteX3" fmla="*/ 0 w 150685"/>
                <a:gd name="connsiteY3" fmla="*/ 251460 h 251459"/>
                <a:gd name="connsiteX4" fmla="*/ 150686 w 150685"/>
                <a:gd name="connsiteY4" fmla="*/ 125730 h 251459"/>
                <a:gd name="connsiteX5" fmla="*/ 0 w 150685"/>
                <a:gd name="connsiteY5" fmla="*/ 0 h 251459"/>
                <a:gd name="connsiteX6" fmla="*/ 0 w 150685"/>
                <a:gd name="connsiteY6" fmla="*/ 53435 h 2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85" h="251459">
                  <a:moveTo>
                    <a:pt x="0" y="53435"/>
                  </a:moveTo>
                  <a:lnTo>
                    <a:pt x="86392" y="125730"/>
                  </a:lnTo>
                  <a:lnTo>
                    <a:pt x="0" y="198025"/>
                  </a:lnTo>
                  <a:lnTo>
                    <a:pt x="0" y="251460"/>
                  </a:lnTo>
                  <a:lnTo>
                    <a:pt x="150686" y="125730"/>
                  </a:lnTo>
                  <a:lnTo>
                    <a:pt x="0" y="0"/>
                  </a:lnTo>
                  <a:lnTo>
                    <a:pt x="0" y="53435"/>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2166F50-60D2-4EAE-B82A-16AD44C05200}"/>
                </a:ext>
              </a:extLst>
            </p:cNvPr>
            <p:cNvSpPr/>
            <p:nvPr/>
          </p:nvSpPr>
          <p:spPr>
            <a:xfrm>
              <a:off x="11253063" y="6135261"/>
              <a:ext cx="150685" cy="251459"/>
            </a:xfrm>
            <a:custGeom>
              <a:avLst/>
              <a:gdLst>
                <a:gd name="connsiteX0" fmla="*/ 0 w 150685"/>
                <a:gd name="connsiteY0" fmla="*/ 53435 h 251459"/>
                <a:gd name="connsiteX1" fmla="*/ 86392 w 150685"/>
                <a:gd name="connsiteY1" fmla="*/ 125730 h 251459"/>
                <a:gd name="connsiteX2" fmla="*/ 0 w 150685"/>
                <a:gd name="connsiteY2" fmla="*/ 198025 h 251459"/>
                <a:gd name="connsiteX3" fmla="*/ 0 w 150685"/>
                <a:gd name="connsiteY3" fmla="*/ 251460 h 251459"/>
                <a:gd name="connsiteX4" fmla="*/ 150685 w 150685"/>
                <a:gd name="connsiteY4" fmla="*/ 125730 h 251459"/>
                <a:gd name="connsiteX5" fmla="*/ 0 w 150685"/>
                <a:gd name="connsiteY5" fmla="*/ 0 h 251459"/>
                <a:gd name="connsiteX6" fmla="*/ 0 w 150685"/>
                <a:gd name="connsiteY6" fmla="*/ 53435 h 2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85" h="251459">
                  <a:moveTo>
                    <a:pt x="0" y="53435"/>
                  </a:moveTo>
                  <a:lnTo>
                    <a:pt x="86392" y="125730"/>
                  </a:lnTo>
                  <a:lnTo>
                    <a:pt x="0" y="198025"/>
                  </a:lnTo>
                  <a:lnTo>
                    <a:pt x="0" y="251460"/>
                  </a:lnTo>
                  <a:lnTo>
                    <a:pt x="150685" y="125730"/>
                  </a:lnTo>
                  <a:lnTo>
                    <a:pt x="0" y="0"/>
                  </a:lnTo>
                  <a:lnTo>
                    <a:pt x="0" y="53435"/>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9066EE5-3855-4D2D-BC23-0B0D311EEF73}"/>
                </a:ext>
              </a:extLst>
            </p:cNvPr>
            <p:cNvSpPr/>
            <p:nvPr/>
          </p:nvSpPr>
          <p:spPr>
            <a:xfrm>
              <a:off x="10987602" y="6135261"/>
              <a:ext cx="150685" cy="251459"/>
            </a:xfrm>
            <a:custGeom>
              <a:avLst/>
              <a:gdLst>
                <a:gd name="connsiteX0" fmla="*/ 0 w 150685"/>
                <a:gd name="connsiteY0" fmla="*/ 53435 h 251459"/>
                <a:gd name="connsiteX1" fmla="*/ 86392 w 150685"/>
                <a:gd name="connsiteY1" fmla="*/ 125730 h 251459"/>
                <a:gd name="connsiteX2" fmla="*/ 0 w 150685"/>
                <a:gd name="connsiteY2" fmla="*/ 198025 h 251459"/>
                <a:gd name="connsiteX3" fmla="*/ 0 w 150685"/>
                <a:gd name="connsiteY3" fmla="*/ 251460 h 251459"/>
                <a:gd name="connsiteX4" fmla="*/ 150686 w 150685"/>
                <a:gd name="connsiteY4" fmla="*/ 125730 h 251459"/>
                <a:gd name="connsiteX5" fmla="*/ 0 w 150685"/>
                <a:gd name="connsiteY5" fmla="*/ 0 h 251459"/>
                <a:gd name="connsiteX6" fmla="*/ 0 w 150685"/>
                <a:gd name="connsiteY6" fmla="*/ 53435 h 2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85" h="251459">
                  <a:moveTo>
                    <a:pt x="0" y="53435"/>
                  </a:moveTo>
                  <a:lnTo>
                    <a:pt x="86392" y="125730"/>
                  </a:lnTo>
                  <a:lnTo>
                    <a:pt x="0" y="198025"/>
                  </a:lnTo>
                  <a:lnTo>
                    <a:pt x="0" y="251460"/>
                  </a:lnTo>
                  <a:lnTo>
                    <a:pt x="150686" y="125730"/>
                  </a:lnTo>
                  <a:lnTo>
                    <a:pt x="0" y="0"/>
                  </a:lnTo>
                  <a:lnTo>
                    <a:pt x="0" y="53435"/>
                  </a:lnTo>
                  <a:close/>
                </a:path>
              </a:pathLst>
            </a:custGeom>
            <a:solidFill>
              <a:schemeClr val="bg2"/>
            </a:solidFill>
            <a:ln w="9525" cap="flat">
              <a:noFill/>
              <a:prstDash val="solid"/>
              <a:miter/>
            </a:ln>
          </p:spPr>
          <p:txBody>
            <a:bodyPr rtlCol="0" anchor="ctr"/>
            <a:lstStyle/>
            <a:p>
              <a:endParaRPr lang="en-US" dirty="0"/>
            </a:p>
          </p:txBody>
        </p:sp>
      </p:grpSp>
      <p:sp>
        <p:nvSpPr>
          <p:cNvPr id="31" name="Rectangle 30">
            <a:extLst>
              <a:ext uri="{FF2B5EF4-FFF2-40B4-BE49-F238E27FC236}">
                <a16:creationId xmlns:a16="http://schemas.microsoft.com/office/drawing/2014/main" id="{C8DEEA5A-F8A7-4C38-A301-D92CD1EDAF02}"/>
              </a:ext>
            </a:extLst>
          </p:cNvPr>
          <p:cNvSpPr/>
          <p:nvPr/>
        </p:nvSpPr>
        <p:spPr>
          <a:xfrm>
            <a:off x="0" y="0"/>
            <a:ext cx="2462270" cy="134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2C47E313-82A6-445F-AF77-A16B15A264BB}"/>
              </a:ext>
            </a:extLst>
          </p:cNvPr>
          <p:cNvCxnSpPr>
            <a:endCxn id="16" idx="2"/>
          </p:cNvCxnSpPr>
          <p:nvPr/>
        </p:nvCxnSpPr>
        <p:spPr>
          <a:xfrm>
            <a:off x="8334855" y="6696829"/>
            <a:ext cx="3411833" cy="51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D3EE4E3-13AC-455F-B8C2-34127A77C5D7}"/>
              </a:ext>
            </a:extLst>
          </p:cNvPr>
          <p:cNvSpPr/>
          <p:nvPr userDrawn="1"/>
        </p:nvSpPr>
        <p:spPr>
          <a:xfrm>
            <a:off x="0" y="0"/>
            <a:ext cx="2462270" cy="134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Logo">
            <a:extLst>
              <a:ext uri="{FF2B5EF4-FFF2-40B4-BE49-F238E27FC236}">
                <a16:creationId xmlns:a16="http://schemas.microsoft.com/office/drawing/2014/main" id="{A8F0F808-0885-4619-9DCC-4C929373ECA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71463" y="319489"/>
            <a:ext cx="1875225" cy="454216"/>
          </a:xfrm>
          <a:prstGeom prst="rect">
            <a:avLst/>
          </a:prstGeom>
        </p:spPr>
      </p:pic>
      <p:cxnSp>
        <p:nvCxnSpPr>
          <p:cNvPr id="24" name="Straight Connector 23">
            <a:extLst>
              <a:ext uri="{FF2B5EF4-FFF2-40B4-BE49-F238E27FC236}">
                <a16:creationId xmlns:a16="http://schemas.microsoft.com/office/drawing/2014/main" id="{4B7CC498-EC1A-4DA6-A900-643C1DA7D313}"/>
              </a:ext>
            </a:extLst>
          </p:cNvPr>
          <p:cNvCxnSpPr>
            <a:endCxn id="16" idx="2"/>
          </p:cNvCxnSpPr>
          <p:nvPr userDrawn="1"/>
        </p:nvCxnSpPr>
        <p:spPr>
          <a:xfrm>
            <a:off x="8334855" y="6696829"/>
            <a:ext cx="3411833" cy="51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F111F1-5876-4EBD-A7E8-EC5044CD05BE}"/>
              </a:ext>
            </a:extLst>
          </p:cNvPr>
          <p:cNvSpPr>
            <a:spLocks noGrp="1"/>
          </p:cNvSpPr>
          <p:nvPr>
            <p:ph type="body" idx="1"/>
          </p:nvPr>
        </p:nvSpPr>
        <p:spPr>
          <a:xfrm>
            <a:off x="575631" y="1376791"/>
            <a:ext cx="11006769" cy="48001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7F29DE54-D983-4999-B1C9-C4EE44C7C3BF}"/>
              </a:ext>
            </a:extLst>
          </p:cNvPr>
          <p:cNvSpPr>
            <a:spLocks noGrp="1"/>
          </p:cNvSpPr>
          <p:nvPr>
            <p:ph type="title"/>
          </p:nvPr>
        </p:nvSpPr>
        <p:spPr>
          <a:xfrm>
            <a:off x="575632" y="319489"/>
            <a:ext cx="8992912" cy="556811"/>
          </a:xfrm>
          <a:prstGeom prst="rect">
            <a:avLst/>
          </a:prstGeom>
        </p:spPr>
        <p:txBody>
          <a:bodyPr vert="horz" lIns="91440" tIns="45720" rIns="91440" bIns="45720" rtlCol="0" anchor="t" anchorCtr="0">
            <a:noAutofit/>
          </a:bodyPr>
          <a:lstStyle/>
          <a:p>
            <a:r>
              <a:rPr lang="en-US" dirty="0"/>
              <a:t>Page Header Here</a:t>
            </a:r>
          </a:p>
        </p:txBody>
      </p:sp>
    </p:spTree>
    <p:extLst>
      <p:ext uri="{BB962C8B-B14F-4D97-AF65-F5344CB8AC3E}">
        <p14:creationId xmlns:p14="http://schemas.microsoft.com/office/powerpoint/2010/main" val="982850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88" r:id="rId4"/>
    <p:sldLayoutId id="2147483671" r:id="rId5"/>
    <p:sldLayoutId id="2147483672" r:id="rId6"/>
    <p:sldLayoutId id="2147483689" r:id="rId7"/>
    <p:sldLayoutId id="2147483675" r:id="rId8"/>
    <p:sldLayoutId id="2147483686" r:id="rId9"/>
    <p:sldLayoutId id="2147483687" r:id="rId10"/>
    <p:sldLayoutId id="2147483679" r:id="rId11"/>
    <p:sldLayoutId id="2147483691" r:id="rId12"/>
    <p:sldLayoutId id="2147483692" r:id="rId13"/>
    <p:sldLayoutId id="2147483693" r:id="rId14"/>
    <p:sldLayoutId id="2147483694" r:id="rId15"/>
  </p:sldLayoutIdLst>
  <p:hf hdr="0" ftr="0" dt="0"/>
  <p:txStyles>
    <p:titleStyle>
      <a:lvl1pPr algn="l" defTabSz="914400" rtl="0" eaLnBrk="1" latinLnBrk="0" hangingPunct="1">
        <a:lnSpc>
          <a:spcPct val="90000"/>
        </a:lnSpc>
        <a:spcBef>
          <a:spcPct val="0"/>
        </a:spcBef>
        <a:buNone/>
        <a:defRPr sz="3400" b="1" kern="1200">
          <a:solidFill>
            <a:schemeClr val="accent4"/>
          </a:solidFill>
          <a:latin typeface="Palatino" pitchFamily="2" charset="0"/>
          <a:ea typeface="Palatino" pitchFamily="2" charset="0"/>
          <a:cs typeface="+mj-cs"/>
        </a:defRPr>
      </a:lvl1pPr>
    </p:titleStyle>
    <p:bodyStyle>
      <a:lvl1pPr marL="169863" indent="-169863" algn="l" defTabSz="914400" rtl="0" eaLnBrk="1" latinLnBrk="0" hangingPunct="1">
        <a:lnSpc>
          <a:spcPct val="90000"/>
        </a:lnSpc>
        <a:spcBef>
          <a:spcPts val="1000"/>
        </a:spcBef>
        <a:buClr>
          <a:schemeClr val="accent5"/>
        </a:buClr>
        <a:buSzPct val="115000"/>
        <a:buFont typeface="Arial" panose="020B0604020202020204" pitchFamily="34" charset="0"/>
        <a:buChar char="•"/>
        <a:defRPr lang="en-US" sz="1600" b="0" kern="1200" dirty="0">
          <a:solidFill>
            <a:schemeClr val="tx1"/>
          </a:solidFill>
          <a:latin typeface="+mn-lt"/>
          <a:ea typeface="Palatino" pitchFamily="2" charset="0"/>
          <a:cs typeface="Arial" panose="020B0604020202020204" pitchFamily="34" charset="0"/>
        </a:defRPr>
      </a:lvl1pPr>
      <a:lvl2pPr marL="398463" indent="-168275" algn="l" defTabSz="914400" rtl="0" eaLnBrk="1" latinLnBrk="0" hangingPunct="1">
        <a:lnSpc>
          <a:spcPct val="90000"/>
        </a:lnSpc>
        <a:spcBef>
          <a:spcPts val="500"/>
        </a:spcBef>
        <a:buClrTx/>
        <a:buSzPct val="100000"/>
        <a:buFont typeface="Arial" panose="020B0604020202020204" pitchFamily="34" charset="0"/>
        <a:buChar char="‒"/>
        <a:defRPr lang="en-US" sz="1400" b="0" kern="1200" dirty="0">
          <a:solidFill>
            <a:schemeClr val="tx1"/>
          </a:solidFill>
          <a:latin typeface="+mn-lt"/>
          <a:ea typeface="Palatino" pitchFamily="2" charset="77"/>
          <a:cs typeface="+mn-cs"/>
        </a:defRPr>
      </a:lvl2pPr>
      <a:lvl3pPr marL="628650" indent="-168275" algn="l" defTabSz="914400" rtl="0" eaLnBrk="1" latinLnBrk="0" hangingPunct="1">
        <a:lnSpc>
          <a:spcPct val="90000"/>
        </a:lnSpc>
        <a:spcBef>
          <a:spcPts val="500"/>
        </a:spcBef>
        <a:buClrTx/>
        <a:buSzPct val="100000"/>
        <a:buFont typeface="Arial" panose="020B0604020202020204" pitchFamily="34" charset="0"/>
        <a:buChar char="•"/>
        <a:defRPr sz="1400" kern="1200">
          <a:solidFill>
            <a:schemeClr val="tx1"/>
          </a:solidFill>
          <a:latin typeface="+mn-lt"/>
          <a:ea typeface="+mn-ea"/>
          <a:cs typeface="+mn-cs"/>
        </a:defRPr>
      </a:lvl3pPr>
      <a:lvl4pPr marL="857250"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85850" indent="-1651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p15:clr>
            <a:srgbClr val="F26B43"/>
          </p15:clr>
        </p15:guide>
        <p15:guide id="9" pos="3840">
          <p15:clr>
            <a:srgbClr val="F26B43"/>
          </p15:clr>
        </p15:guide>
        <p15:guide id="10" pos="360">
          <p15:clr>
            <a:srgbClr val="F26B43"/>
          </p15:clr>
        </p15:guide>
        <p15:guide id="11" orient="horz" pos="192">
          <p15:clr>
            <a:srgbClr val="F26B43"/>
          </p15:clr>
        </p15:guide>
        <p15:guide id="12" pos="7296">
          <p15:clr>
            <a:srgbClr val="F26B43"/>
          </p15:clr>
        </p15:guide>
        <p15:guide id="13" orient="horz" pos="864">
          <p15:clr>
            <a:srgbClr val="F26B43"/>
          </p15:clr>
        </p15:guide>
        <p15:guide id="1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mailto:info@gnapartners.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gnapartners.com/resources"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5753E-84E8-7342-81C9-8D5F0F5ABCF9}"/>
              </a:ext>
            </a:extLst>
          </p:cNvPr>
          <p:cNvSpPr>
            <a:spLocks noGrp="1"/>
          </p:cNvSpPr>
          <p:nvPr>
            <p:ph idx="1"/>
          </p:nvPr>
        </p:nvSpPr>
        <p:spPr/>
        <p:txBody>
          <a:bodyPr anchor="ctr">
            <a:normAutofit/>
          </a:bodyPr>
          <a:lstStyle/>
          <a:p>
            <a:pPr marL="0" indent="0" algn="ctr">
              <a:buNone/>
            </a:pPr>
            <a:r>
              <a:rPr lang="en-US" sz="12800" b="1" dirty="0">
                <a:solidFill>
                  <a:srgbClr val="C60C30"/>
                </a:solidFill>
              </a:rPr>
              <a:t>Welcome!</a:t>
            </a:r>
          </a:p>
        </p:txBody>
      </p:sp>
    </p:spTree>
    <p:extLst>
      <p:ext uri="{BB962C8B-B14F-4D97-AF65-F5344CB8AC3E}">
        <p14:creationId xmlns:p14="http://schemas.microsoft.com/office/powerpoint/2010/main" val="1332658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D6F1E-EBEC-3442-8E9B-E459CB58FD64}"/>
              </a:ext>
            </a:extLst>
          </p:cNvPr>
          <p:cNvSpPr>
            <a:spLocks noGrp="1"/>
          </p:cNvSpPr>
          <p:nvPr>
            <p:ph type="sldNum" sz="quarter" idx="12"/>
          </p:nvPr>
        </p:nvSpPr>
        <p:spPr/>
        <p:txBody>
          <a:bodyPr/>
          <a:lstStyle/>
          <a:p>
            <a:fld id="{BB202416-F046-4FA2-8B60-73AD606F27B1}" type="slidenum">
              <a:rPr lang="en-US" smtClean="0"/>
              <a:t>10</a:t>
            </a:fld>
            <a:endParaRPr lang="en-US"/>
          </a:p>
        </p:txBody>
      </p:sp>
      <p:sp>
        <p:nvSpPr>
          <p:cNvPr id="3" name="Content Placeholder 2">
            <a:extLst>
              <a:ext uri="{FF2B5EF4-FFF2-40B4-BE49-F238E27FC236}">
                <a16:creationId xmlns:a16="http://schemas.microsoft.com/office/drawing/2014/main" id="{BB395DFE-F71C-6D44-A39B-7B9495DE81B7}"/>
              </a:ext>
            </a:extLst>
          </p:cNvPr>
          <p:cNvSpPr>
            <a:spLocks noGrp="1"/>
          </p:cNvSpPr>
          <p:nvPr>
            <p:ph idx="1"/>
          </p:nvPr>
        </p:nvSpPr>
        <p:spPr/>
        <p:txBody>
          <a:bodyPr/>
          <a:lstStyle/>
          <a:p>
            <a:pPr marL="285750" indent="-285750">
              <a:buFont typeface="Arial" panose="020B0604020202020204" pitchFamily="34" charset="0"/>
              <a:buChar char="•"/>
            </a:pPr>
            <a:r>
              <a:rPr lang="en-US" dirty="0"/>
              <a:t>What exactly is diversity and what does it mean</a:t>
            </a:r>
          </a:p>
          <a:p>
            <a:pPr marL="285750" indent="-285750">
              <a:buFont typeface="Arial" panose="020B0604020202020204" pitchFamily="34" charset="0"/>
              <a:buChar char="•"/>
            </a:pPr>
            <a:r>
              <a:rPr lang="en-US" dirty="0"/>
              <a:t>How can companies fairly, yet intentionally, implement recruitment strategies that ensure a diverse workforce</a:t>
            </a:r>
          </a:p>
          <a:p>
            <a:pPr marL="285750" indent="-285750">
              <a:buFont typeface="Arial" panose="020B0604020202020204" pitchFamily="34" charset="0"/>
              <a:buChar char="•"/>
            </a:pPr>
            <a:r>
              <a:rPr lang="en-US" dirty="0"/>
              <a:t>What’s in it for me, how does it benefit my business</a:t>
            </a:r>
          </a:p>
          <a:p>
            <a:pPr marL="285750" indent="-285750">
              <a:buFont typeface="Arial" panose="020B0604020202020204" pitchFamily="34" charset="0"/>
              <a:buChar char="•"/>
            </a:pPr>
            <a:r>
              <a:rPr lang="en-US" dirty="0"/>
              <a:t>What’s in it for me, how does it benefit employees</a:t>
            </a:r>
          </a:p>
          <a:p>
            <a:pPr marL="285750" indent="-285750">
              <a:buFont typeface="Arial" panose="020B0604020202020204" pitchFamily="34" charset="0"/>
              <a:buChar char="•"/>
            </a:pPr>
            <a:r>
              <a:rPr lang="en-US" dirty="0"/>
              <a:t>How to embed diversity into your company culture – strategies to help you get started</a:t>
            </a:r>
          </a:p>
        </p:txBody>
      </p:sp>
      <p:sp>
        <p:nvSpPr>
          <p:cNvPr id="4" name="Text Placeholder 3">
            <a:extLst>
              <a:ext uri="{FF2B5EF4-FFF2-40B4-BE49-F238E27FC236}">
                <a16:creationId xmlns:a16="http://schemas.microsoft.com/office/drawing/2014/main" id="{D7F74F37-C6DE-9146-B47D-6C0ED39DD228}"/>
              </a:ext>
            </a:extLst>
          </p:cNvPr>
          <p:cNvSpPr>
            <a:spLocks noGrp="1"/>
          </p:cNvSpPr>
          <p:nvPr>
            <p:ph type="body" sz="quarter" idx="13"/>
          </p:nvPr>
        </p:nvSpPr>
        <p:spPr/>
        <p:txBody>
          <a:bodyPr/>
          <a:lstStyle/>
          <a:p>
            <a:r>
              <a:rPr lang="en-US" dirty="0"/>
              <a:t>You’ll Learn</a:t>
            </a:r>
          </a:p>
        </p:txBody>
      </p:sp>
      <p:sp>
        <p:nvSpPr>
          <p:cNvPr id="5" name="Title 4">
            <a:extLst>
              <a:ext uri="{FF2B5EF4-FFF2-40B4-BE49-F238E27FC236}">
                <a16:creationId xmlns:a16="http://schemas.microsoft.com/office/drawing/2014/main" id="{32C31560-AD9C-F048-81FC-523533BACF47}"/>
              </a:ext>
            </a:extLst>
          </p:cNvPr>
          <p:cNvSpPr>
            <a:spLocks noGrp="1"/>
          </p:cNvSpPr>
          <p:nvPr>
            <p:ph type="title"/>
          </p:nvPr>
        </p:nvSpPr>
        <p:spPr/>
        <p:txBody>
          <a:bodyPr/>
          <a:lstStyle/>
          <a:p>
            <a:r>
              <a:rPr lang="en-US" dirty="0"/>
              <a:t>Today’s Learning Objectives</a:t>
            </a:r>
          </a:p>
        </p:txBody>
      </p:sp>
    </p:spTree>
    <p:extLst>
      <p:ext uri="{BB962C8B-B14F-4D97-AF65-F5344CB8AC3E}">
        <p14:creationId xmlns:p14="http://schemas.microsoft.com/office/powerpoint/2010/main" val="264358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A072D-1DD4-4503-8467-D2ECFA43B9CD}"/>
              </a:ext>
            </a:extLst>
          </p:cNvPr>
          <p:cNvSpPr>
            <a:spLocks noGrp="1"/>
          </p:cNvSpPr>
          <p:nvPr>
            <p:ph type="ctrTitle"/>
          </p:nvPr>
        </p:nvSpPr>
        <p:spPr>
          <a:xfrm>
            <a:off x="6335761" y="3970293"/>
            <a:ext cx="5234764" cy="1698526"/>
          </a:xfrm>
        </p:spPr>
        <p:txBody>
          <a:bodyPr/>
          <a:lstStyle/>
          <a:p>
            <a:r>
              <a:rPr lang="en-US" dirty="0"/>
              <a:t>What exactly is diversity and what does it mean?</a:t>
            </a:r>
          </a:p>
        </p:txBody>
      </p:sp>
    </p:spTree>
    <p:extLst>
      <p:ext uri="{BB962C8B-B14F-4D97-AF65-F5344CB8AC3E}">
        <p14:creationId xmlns:p14="http://schemas.microsoft.com/office/powerpoint/2010/main" val="8601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12</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pPr marL="285750" indent="-285750">
              <a:buFont typeface="Arial" panose="020B0604020202020204" pitchFamily="34" charset="0"/>
              <a:buChar char="•"/>
            </a:pPr>
            <a:r>
              <a:rPr lang="en-US" altLang="en-US" dirty="0"/>
              <a:t>The ways we are different; the condition of having unique characteristics. The condition of being diverse: </a:t>
            </a:r>
          </a:p>
          <a:p>
            <a:pPr marL="285750" indent="-285750">
              <a:buFont typeface="Arial" panose="020B0604020202020204" pitchFamily="34" charset="0"/>
              <a:buChar char="•"/>
            </a:pPr>
            <a:r>
              <a:rPr lang="en-US" altLang="en-US" dirty="0"/>
              <a:t>Variety; especially the inclusion of diverse people (as people of different races or cultures) in a group or organization. </a:t>
            </a:r>
          </a:p>
          <a:p>
            <a:endParaRPr lang="en-US" dirty="0"/>
          </a:p>
          <a:p>
            <a:endParaRPr lang="en-US" dirty="0"/>
          </a:p>
          <a:p>
            <a:endParaRPr lang="en-US" dirty="0"/>
          </a:p>
          <a:p>
            <a:endParaRPr lang="en-US" dirty="0"/>
          </a:p>
          <a:p>
            <a:r>
              <a:rPr lang="en-US" dirty="0"/>
              <a:t>Diversity is the </a:t>
            </a:r>
            <a:r>
              <a:rPr lang="en-US" u="sng" dirty="0"/>
              <a:t>range of human differences</a:t>
            </a:r>
            <a:r>
              <a:rPr lang="en-US" dirty="0"/>
              <a:t>, including but not limited to race, ethnicity, gender, gender identity, sexual orientation, age, social class, physical ability or attributes, religious or ethical values system, national origin, and political beliefs.</a:t>
            </a:r>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Diversity </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By Definition</a:t>
            </a:r>
          </a:p>
        </p:txBody>
      </p:sp>
      <p:sp>
        <p:nvSpPr>
          <p:cNvPr id="7" name="TextBox 6">
            <a:extLst>
              <a:ext uri="{FF2B5EF4-FFF2-40B4-BE49-F238E27FC236}">
                <a16:creationId xmlns:a16="http://schemas.microsoft.com/office/drawing/2014/main" id="{8E5D0492-8840-BC4D-83DE-C2126555DE8F}"/>
              </a:ext>
            </a:extLst>
          </p:cNvPr>
          <p:cNvSpPr txBox="1"/>
          <p:nvPr/>
        </p:nvSpPr>
        <p:spPr>
          <a:xfrm>
            <a:off x="1606378" y="2187146"/>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pic>
        <p:nvPicPr>
          <p:cNvPr id="11" name="Graphic 10">
            <a:extLst>
              <a:ext uri="{FF2B5EF4-FFF2-40B4-BE49-F238E27FC236}">
                <a16:creationId xmlns:a16="http://schemas.microsoft.com/office/drawing/2014/main" id="{32BBB8FF-BD0A-534F-BB70-5ED97D4B8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7356" y="2582928"/>
            <a:ext cx="2002762" cy="1197145"/>
          </a:xfrm>
          <a:prstGeom prst="rect">
            <a:avLst/>
          </a:prstGeom>
        </p:spPr>
      </p:pic>
      <p:sp>
        <p:nvSpPr>
          <p:cNvPr id="10" name="Speech Bubble: Oval 9">
            <a:extLst>
              <a:ext uri="{FF2B5EF4-FFF2-40B4-BE49-F238E27FC236}">
                <a16:creationId xmlns:a16="http://schemas.microsoft.com/office/drawing/2014/main" id="{47AD0586-927E-4CEF-9BE7-E08F39D14BA6}"/>
              </a:ext>
            </a:extLst>
          </p:cNvPr>
          <p:cNvSpPr/>
          <p:nvPr/>
        </p:nvSpPr>
        <p:spPr>
          <a:xfrm>
            <a:off x="8121993" y="4633597"/>
            <a:ext cx="3252866" cy="1841364"/>
          </a:xfrm>
          <a:prstGeom prst="wedgeEllipse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you think of </a:t>
            </a:r>
          </a:p>
          <a:p>
            <a:pPr algn="ctr"/>
            <a:r>
              <a:rPr lang="en-US" dirty="0"/>
              <a:t>one initiative that your company has implemented to support diversity?</a:t>
            </a:r>
          </a:p>
        </p:txBody>
      </p:sp>
    </p:spTree>
    <p:extLst>
      <p:ext uri="{BB962C8B-B14F-4D97-AF65-F5344CB8AC3E}">
        <p14:creationId xmlns:p14="http://schemas.microsoft.com/office/powerpoint/2010/main" val="3608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13</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pPr marL="342900" indent="-342900">
              <a:buAutoNum type="arabicPeriod"/>
            </a:pPr>
            <a:r>
              <a:rPr lang="en-US" dirty="0"/>
              <a:t>Create clear, inclusive and focused job postings : Use the less is more approach.</a:t>
            </a:r>
          </a:p>
          <a:p>
            <a:pPr marL="342900" indent="-342900">
              <a:buAutoNum type="arabicPeriod"/>
            </a:pPr>
            <a:endParaRPr lang="en-US" dirty="0"/>
          </a:p>
          <a:p>
            <a:pPr marL="515938" lvl="1" indent="-285750">
              <a:buFont typeface="Arial" panose="020B0604020202020204" pitchFamily="34" charset="0"/>
              <a:buChar char="•"/>
            </a:pPr>
            <a:r>
              <a:rPr lang="en-US" dirty="0"/>
              <a:t>Forego fluff in job titles and opt for clarity instead</a:t>
            </a:r>
          </a:p>
          <a:p>
            <a:pPr marL="515938" lvl="1" indent="-285750">
              <a:buFont typeface="Arial" panose="020B0604020202020204" pitchFamily="34" charset="0"/>
              <a:buChar char="•"/>
            </a:pPr>
            <a:r>
              <a:rPr lang="en-US" dirty="0"/>
              <a:t>Eliminate confusing language; focus on outcomes</a:t>
            </a:r>
          </a:p>
          <a:p>
            <a:pPr marL="515938" lvl="1" indent="-285750">
              <a:buFont typeface="Arial" panose="020B0604020202020204" pitchFamily="34" charset="0"/>
              <a:buChar char="•"/>
            </a:pPr>
            <a:r>
              <a:rPr lang="en-US" dirty="0"/>
              <a:t>Briefly highlight your company’s onboarding plan</a:t>
            </a:r>
          </a:p>
          <a:p>
            <a:pPr marL="515938" lvl="1" indent="-285750">
              <a:buFont typeface="Arial" panose="020B0604020202020204" pitchFamily="34" charset="0"/>
              <a:buChar char="•"/>
            </a:pPr>
            <a:r>
              <a:rPr lang="en-US" dirty="0"/>
              <a:t>Share your company’s diversity policy </a:t>
            </a:r>
          </a:p>
          <a:p>
            <a:pPr marL="515938" lvl="1" indent="-285750">
              <a:buFont typeface="Arial" panose="020B0604020202020204" pitchFamily="34" charset="0"/>
              <a:buChar char="•"/>
            </a:pPr>
            <a:r>
              <a:rPr lang="en-US" dirty="0"/>
              <a:t>Be transparent—include information about work-life balance, compensation, and other important information</a:t>
            </a:r>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Recruitment Strategies: Fair and Intentional</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Thoughtful Approach</a:t>
            </a:r>
          </a:p>
        </p:txBody>
      </p:sp>
      <p:pic>
        <p:nvPicPr>
          <p:cNvPr id="7" name="Graphic 6">
            <a:extLst>
              <a:ext uri="{FF2B5EF4-FFF2-40B4-BE49-F238E27FC236}">
                <a16:creationId xmlns:a16="http://schemas.microsoft.com/office/drawing/2014/main" id="{FBABCE92-B70D-CA46-BCF4-DF785C1B6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4966" y="4446517"/>
            <a:ext cx="1428436" cy="1428436"/>
          </a:xfrm>
          <a:prstGeom prst="rect">
            <a:avLst/>
          </a:prstGeom>
        </p:spPr>
      </p:pic>
      <p:pic>
        <p:nvPicPr>
          <p:cNvPr id="11" name="Graphic 10">
            <a:extLst>
              <a:ext uri="{FF2B5EF4-FFF2-40B4-BE49-F238E27FC236}">
                <a16:creationId xmlns:a16="http://schemas.microsoft.com/office/drawing/2014/main" id="{D0CB52C9-2B74-C644-9B32-1F7F49DEC4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 y="5350165"/>
            <a:ext cx="1049576" cy="1049576"/>
          </a:xfrm>
          <a:prstGeom prst="rect">
            <a:avLst/>
          </a:prstGeom>
        </p:spPr>
      </p:pic>
      <p:sp>
        <p:nvSpPr>
          <p:cNvPr id="12" name="TextBox 11">
            <a:extLst>
              <a:ext uri="{FF2B5EF4-FFF2-40B4-BE49-F238E27FC236}">
                <a16:creationId xmlns:a16="http://schemas.microsoft.com/office/drawing/2014/main" id="{6427AB79-A78D-F943-B5E3-C8EAEAB06ABD}"/>
              </a:ext>
            </a:extLst>
          </p:cNvPr>
          <p:cNvSpPr txBox="1"/>
          <p:nvPr/>
        </p:nvSpPr>
        <p:spPr>
          <a:xfrm>
            <a:off x="1989438" y="5350165"/>
            <a:ext cx="7970108" cy="1049576"/>
          </a:xfrm>
          <a:prstGeom prst="rect">
            <a:avLst/>
          </a:prstGeom>
          <a:noFill/>
        </p:spPr>
        <p:txBody>
          <a:bodyPr wrap="square" rtlCol="0">
            <a:noAutofit/>
          </a:bodyPr>
          <a:lstStyle/>
          <a:p>
            <a:pPr algn="l"/>
            <a:endParaRPr lang="en-US" sz="1600" b="1" dirty="0">
              <a:latin typeface="Palatino" pitchFamily="2" charset="0"/>
              <a:ea typeface="Palatino" pitchFamily="2" charset="0"/>
            </a:endParaRPr>
          </a:p>
          <a:p>
            <a:pPr algn="l"/>
            <a:r>
              <a:rPr lang="en-US" sz="1600" b="1" dirty="0">
                <a:latin typeface="Palatino" pitchFamily="2" charset="0"/>
                <a:ea typeface="Palatino" pitchFamily="2" charset="0"/>
              </a:rPr>
              <a:t>“Think about the candidate experience – If they are reading your job ad from a smart device, what information do you want them to see first?”</a:t>
            </a:r>
          </a:p>
        </p:txBody>
      </p:sp>
    </p:spTree>
    <p:extLst>
      <p:ext uri="{BB962C8B-B14F-4D97-AF65-F5344CB8AC3E}">
        <p14:creationId xmlns:p14="http://schemas.microsoft.com/office/powerpoint/2010/main" val="66366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14</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a:xfrm>
            <a:off x="575631" y="1539241"/>
            <a:ext cx="11006769" cy="4632960"/>
          </a:xfrm>
        </p:spPr>
        <p:txBody>
          <a:bodyPr/>
          <a:lstStyle/>
          <a:p>
            <a:r>
              <a:rPr lang="en-US" sz="2000" dirty="0">
                <a:latin typeface="Times New Roman" panose="02020603050405020304" pitchFamily="18" charset="0"/>
                <a:cs typeface="Times New Roman" panose="02020603050405020304" pitchFamily="18" charset="0"/>
              </a:rPr>
              <a:t>Create A Strategic Diverse Referral Program</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0" dirty="0">
                <a:solidFill>
                  <a:srgbClr val="494949"/>
                </a:solidFill>
                <a:effectLst/>
                <a:latin typeface="Times New Roman" panose="02020603050405020304" pitchFamily="18" charset="0"/>
                <a:cs typeface="Times New Roman" panose="02020603050405020304" pitchFamily="18" charset="0"/>
              </a:rPr>
              <a:t>Evaluate all applicants, including employee referrals, using the same qualification criteria. If employee referrals immediately go to the top of the list, they may be receiving preferential treatment that undermines diversity.</a:t>
            </a:r>
          </a:p>
          <a:p>
            <a:pPr marL="342900" indent="-342900">
              <a:buFont typeface="Arial" panose="020B0604020202020204" pitchFamily="34" charset="0"/>
              <a:buChar char="•"/>
            </a:pPr>
            <a:r>
              <a:rPr lang="en-US" sz="2000" b="0" i="0" dirty="0">
                <a:solidFill>
                  <a:srgbClr val="494949"/>
                </a:solidFill>
                <a:effectLst/>
                <a:latin typeface="Times New Roman" panose="02020603050405020304" pitchFamily="18" charset="0"/>
                <a:cs typeface="Times New Roman" panose="02020603050405020304" pitchFamily="18" charset="0"/>
              </a:rPr>
              <a:t>Track your talent channels to determine if applicants and hires from each channel tend to belong to a particular demographic. If referrals are mostly white males, for instance, how can other channels attracting women or minority applicants be invested in?</a:t>
            </a:r>
          </a:p>
          <a:p>
            <a:pPr marL="342900" indent="-342900">
              <a:buFont typeface="Arial" panose="020B0604020202020204" pitchFamily="34" charset="0"/>
              <a:buChar char="•"/>
            </a:pPr>
            <a:r>
              <a:rPr lang="en-US" sz="2000" b="0" i="0" dirty="0">
                <a:solidFill>
                  <a:srgbClr val="494949"/>
                </a:solidFill>
                <a:effectLst/>
                <a:latin typeface="Times New Roman" panose="02020603050405020304" pitchFamily="18" charset="0"/>
                <a:cs typeface="Times New Roman" panose="02020603050405020304" pitchFamily="18" charset="0"/>
              </a:rPr>
              <a:t>Ensure employee referral programs are open to the entire organization and not limited to specific groups of employees, departments or even divisions.</a:t>
            </a:r>
          </a:p>
          <a:p>
            <a:pPr marL="342900" indent="-342900">
              <a:buFont typeface="Arial" panose="020B0604020202020204" pitchFamily="34" charset="0"/>
              <a:buChar char="•"/>
            </a:pPr>
            <a:endParaRPr lang="en-US" sz="2000" b="0" i="0" dirty="0">
              <a:solidFill>
                <a:srgbClr val="494949"/>
              </a:solidFill>
              <a:effectLst/>
              <a:latin typeface="proxima-nova"/>
            </a:endParaRPr>
          </a:p>
          <a:p>
            <a:endParaRPr lang="en-US"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Recruitment Strategies: Fair and Intentional</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Thoughtful Approach</a:t>
            </a:r>
          </a:p>
        </p:txBody>
      </p:sp>
      <p:sp>
        <p:nvSpPr>
          <p:cNvPr id="13" name="TextBox 12">
            <a:extLst>
              <a:ext uri="{FF2B5EF4-FFF2-40B4-BE49-F238E27FC236}">
                <a16:creationId xmlns:a16="http://schemas.microsoft.com/office/drawing/2014/main" id="{CD11BF67-5187-4D68-B249-BB2C40AA260F}"/>
              </a:ext>
            </a:extLst>
          </p:cNvPr>
          <p:cNvSpPr txBox="1"/>
          <p:nvPr/>
        </p:nvSpPr>
        <p:spPr>
          <a:xfrm>
            <a:off x="5949412" y="6259517"/>
            <a:ext cx="6141720" cy="430887"/>
          </a:xfrm>
          <a:prstGeom prst="rect">
            <a:avLst/>
          </a:prstGeom>
          <a:noFill/>
        </p:spPr>
        <p:txBody>
          <a:bodyPr wrap="square">
            <a:spAutoFit/>
          </a:bodyPr>
          <a:lstStyle/>
          <a:p>
            <a:r>
              <a:rPr lang="en-US" sz="1100" dirty="0"/>
              <a:t>https://www.shrm.org/resourcesandtools/tools-and-samples/hr-qa/pages/do-employee-referral-programs-negatively-affect-diversity-in-the-workplace.aspx</a:t>
            </a:r>
          </a:p>
        </p:txBody>
      </p:sp>
      <p:sp>
        <p:nvSpPr>
          <p:cNvPr id="14" name="Speech Bubble: Oval 13">
            <a:extLst>
              <a:ext uri="{FF2B5EF4-FFF2-40B4-BE49-F238E27FC236}">
                <a16:creationId xmlns:a16="http://schemas.microsoft.com/office/drawing/2014/main" id="{6A267526-5076-47A4-A1D3-FE6B7FEA8B04}"/>
              </a:ext>
            </a:extLst>
          </p:cNvPr>
          <p:cNvSpPr/>
          <p:nvPr/>
        </p:nvSpPr>
        <p:spPr>
          <a:xfrm>
            <a:off x="609600" y="4867327"/>
            <a:ext cx="2445171" cy="1693409"/>
          </a:xfrm>
          <a:prstGeom prst="wedgeEllipse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your company have an employee referral program?</a:t>
            </a:r>
          </a:p>
        </p:txBody>
      </p:sp>
    </p:spTree>
    <p:extLst>
      <p:ext uri="{BB962C8B-B14F-4D97-AF65-F5344CB8AC3E}">
        <p14:creationId xmlns:p14="http://schemas.microsoft.com/office/powerpoint/2010/main" val="60403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15</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r>
              <a:rPr lang="en-US" sz="1800" dirty="0"/>
              <a:t>3.    </a:t>
            </a:r>
            <a:r>
              <a:rPr lang="en-US" dirty="0"/>
              <a:t>Utilize focused job boards and networking events to enhance your candidate pool</a:t>
            </a:r>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Recruitment Strategies: Fair and Intentional</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Thoughtful Approach</a:t>
            </a:r>
          </a:p>
        </p:txBody>
      </p:sp>
      <p:pic>
        <p:nvPicPr>
          <p:cNvPr id="11" name="Graphic 10">
            <a:extLst>
              <a:ext uri="{FF2B5EF4-FFF2-40B4-BE49-F238E27FC236}">
                <a16:creationId xmlns:a16="http://schemas.microsoft.com/office/drawing/2014/main" id="{D0CB52C9-2B74-C644-9B32-1F7F49DEC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5350165"/>
            <a:ext cx="1049576" cy="1049576"/>
          </a:xfrm>
          <a:prstGeom prst="rect">
            <a:avLst/>
          </a:prstGeom>
        </p:spPr>
      </p:pic>
      <p:sp>
        <p:nvSpPr>
          <p:cNvPr id="12" name="TextBox 11">
            <a:extLst>
              <a:ext uri="{FF2B5EF4-FFF2-40B4-BE49-F238E27FC236}">
                <a16:creationId xmlns:a16="http://schemas.microsoft.com/office/drawing/2014/main" id="{6427AB79-A78D-F943-B5E3-C8EAEAB06ABD}"/>
              </a:ext>
            </a:extLst>
          </p:cNvPr>
          <p:cNvSpPr txBox="1"/>
          <p:nvPr/>
        </p:nvSpPr>
        <p:spPr>
          <a:xfrm>
            <a:off x="1989438" y="5165117"/>
            <a:ext cx="7970108" cy="1234624"/>
          </a:xfrm>
          <a:prstGeom prst="rect">
            <a:avLst/>
          </a:prstGeom>
          <a:noFill/>
        </p:spPr>
        <p:txBody>
          <a:bodyPr wrap="square" rtlCol="0">
            <a:noAutofit/>
          </a:bodyPr>
          <a:lstStyle/>
          <a:p>
            <a:pPr algn="l"/>
            <a:r>
              <a:rPr lang="en-US" sz="1600" b="1" dirty="0">
                <a:latin typeface="Palatino" pitchFamily="2" charset="0"/>
                <a:ea typeface="Palatino" pitchFamily="2" charset="0"/>
              </a:rPr>
              <a:t>“Do you know which job boards are focused or specific to your industry?”</a:t>
            </a:r>
          </a:p>
          <a:p>
            <a:pPr algn="l"/>
            <a:endParaRPr lang="en-US" sz="1600" b="1" dirty="0">
              <a:latin typeface="Palatino" pitchFamily="2" charset="0"/>
              <a:ea typeface="Palatino" pitchFamily="2" charset="0"/>
            </a:endParaRPr>
          </a:p>
          <a:p>
            <a:pPr algn="l"/>
            <a:r>
              <a:rPr lang="en-US" sz="1600" b="1" dirty="0">
                <a:latin typeface="Palatino" pitchFamily="2" charset="0"/>
                <a:ea typeface="Palatino" pitchFamily="2" charset="0"/>
              </a:rPr>
              <a:t>“Has your company or its hiring managers participated in networking events as part of the recruiting process?</a:t>
            </a:r>
          </a:p>
        </p:txBody>
      </p:sp>
    </p:spTree>
    <p:extLst>
      <p:ext uri="{BB962C8B-B14F-4D97-AF65-F5344CB8AC3E}">
        <p14:creationId xmlns:p14="http://schemas.microsoft.com/office/powerpoint/2010/main" val="384941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16</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r>
              <a:rPr lang="en-US" sz="2400" dirty="0"/>
              <a:t>Share your Culture with Candidates</a:t>
            </a:r>
          </a:p>
          <a:p>
            <a:endParaRPr lang="en-US" sz="1800" dirty="0"/>
          </a:p>
          <a:p>
            <a:pPr marL="285750" indent="-285750">
              <a:buFont typeface="Arial" panose="020B0604020202020204" pitchFamily="34" charset="0"/>
              <a:buChar char="•"/>
            </a:pPr>
            <a:r>
              <a:rPr lang="en-US" sz="1800" dirty="0"/>
              <a:t>Include a culture statement in your job ads </a:t>
            </a:r>
          </a:p>
          <a:p>
            <a:endParaRPr lang="en-US" sz="1800" dirty="0"/>
          </a:p>
          <a:p>
            <a:pPr marL="285750" indent="-285750">
              <a:buFont typeface="Arial" panose="020B0604020202020204" pitchFamily="34" charset="0"/>
              <a:buChar char="•"/>
            </a:pPr>
            <a:r>
              <a:rPr lang="en-US" sz="1800" dirty="0"/>
              <a:t>Create a culture statement that is concise, accurate and compelling</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Discuss the company’s culture during the interview process and encourage hiring managers to do the same</a:t>
            </a:r>
          </a:p>
          <a:p>
            <a:endParaRPr lang="en-US" sz="1800"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Recruitment Strategies: Fair and Intentional</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Thoughtful Approach</a:t>
            </a:r>
          </a:p>
        </p:txBody>
      </p:sp>
      <p:sp>
        <p:nvSpPr>
          <p:cNvPr id="9" name="Speech Bubble: Oval 8">
            <a:extLst>
              <a:ext uri="{FF2B5EF4-FFF2-40B4-BE49-F238E27FC236}">
                <a16:creationId xmlns:a16="http://schemas.microsoft.com/office/drawing/2014/main" id="{214A2AE3-01EF-4A01-9CE7-F91FD6BB5487}"/>
              </a:ext>
            </a:extLst>
          </p:cNvPr>
          <p:cNvSpPr/>
          <p:nvPr/>
        </p:nvSpPr>
        <p:spPr>
          <a:xfrm>
            <a:off x="8909078" y="4318412"/>
            <a:ext cx="2445171" cy="1693409"/>
          </a:xfrm>
          <a:prstGeom prst="wedgeEllipse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your company have a culture statement?</a:t>
            </a:r>
          </a:p>
        </p:txBody>
      </p:sp>
    </p:spTree>
    <p:extLst>
      <p:ext uri="{BB962C8B-B14F-4D97-AF65-F5344CB8AC3E}">
        <p14:creationId xmlns:p14="http://schemas.microsoft.com/office/powerpoint/2010/main" val="237047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17</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r>
              <a:rPr lang="en-US" sz="1800" dirty="0"/>
              <a:t>5.  </a:t>
            </a:r>
            <a:r>
              <a:rPr lang="en-US" dirty="0"/>
              <a:t>Use AI or a candidate peer/panel review process that promotes a bias free screening process</a:t>
            </a:r>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Recruitment Strategies: Fair and Intentional</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Thoughtful Approach</a:t>
            </a:r>
          </a:p>
        </p:txBody>
      </p:sp>
      <p:pic>
        <p:nvPicPr>
          <p:cNvPr id="7" name="Graphic 6">
            <a:extLst>
              <a:ext uri="{FF2B5EF4-FFF2-40B4-BE49-F238E27FC236}">
                <a16:creationId xmlns:a16="http://schemas.microsoft.com/office/drawing/2014/main" id="{FBABCE92-B70D-CA46-BCF4-DF785C1B6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4966" y="4446517"/>
            <a:ext cx="1428436" cy="1428436"/>
          </a:xfrm>
          <a:prstGeom prst="rect">
            <a:avLst/>
          </a:prstGeom>
        </p:spPr>
      </p:pic>
      <p:pic>
        <p:nvPicPr>
          <p:cNvPr id="11" name="Graphic 10">
            <a:extLst>
              <a:ext uri="{FF2B5EF4-FFF2-40B4-BE49-F238E27FC236}">
                <a16:creationId xmlns:a16="http://schemas.microsoft.com/office/drawing/2014/main" id="{D0CB52C9-2B74-C644-9B32-1F7F49DEC4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 y="5350165"/>
            <a:ext cx="1049576" cy="1049576"/>
          </a:xfrm>
          <a:prstGeom prst="rect">
            <a:avLst/>
          </a:prstGeom>
        </p:spPr>
      </p:pic>
      <p:sp>
        <p:nvSpPr>
          <p:cNvPr id="12" name="TextBox 11">
            <a:extLst>
              <a:ext uri="{FF2B5EF4-FFF2-40B4-BE49-F238E27FC236}">
                <a16:creationId xmlns:a16="http://schemas.microsoft.com/office/drawing/2014/main" id="{6427AB79-A78D-F943-B5E3-C8EAEAB06ABD}"/>
              </a:ext>
            </a:extLst>
          </p:cNvPr>
          <p:cNvSpPr txBox="1"/>
          <p:nvPr/>
        </p:nvSpPr>
        <p:spPr>
          <a:xfrm>
            <a:off x="1989438" y="5165117"/>
            <a:ext cx="7970108" cy="1234624"/>
          </a:xfrm>
          <a:prstGeom prst="rect">
            <a:avLst/>
          </a:prstGeom>
          <a:noFill/>
        </p:spPr>
        <p:txBody>
          <a:bodyPr wrap="square" rtlCol="0">
            <a:noAutofit/>
          </a:bodyPr>
          <a:lstStyle/>
          <a:p>
            <a:pPr algn="l"/>
            <a:r>
              <a:rPr lang="en-US" sz="1600" b="1" dirty="0">
                <a:latin typeface="Palatino" pitchFamily="2" charset="0"/>
                <a:ea typeface="Palatino" pitchFamily="2" charset="0"/>
              </a:rPr>
              <a:t>“Have you ever read a name on a resume and instantly made assumptions about a candidate?”</a:t>
            </a:r>
          </a:p>
          <a:p>
            <a:pPr algn="l"/>
            <a:endParaRPr lang="en-US" sz="1600" b="1" dirty="0">
              <a:latin typeface="Palatino" pitchFamily="2" charset="0"/>
              <a:ea typeface="Palatino" pitchFamily="2" charset="0"/>
            </a:endParaRPr>
          </a:p>
          <a:p>
            <a:pPr algn="l"/>
            <a:r>
              <a:rPr lang="en-US" sz="1600" b="1" dirty="0">
                <a:latin typeface="Palatino" pitchFamily="2" charset="0"/>
                <a:ea typeface="Palatino" pitchFamily="2" charset="0"/>
              </a:rPr>
              <a:t>“Have you seen information included on a resume that could have contributed to an unconscious bias?”</a:t>
            </a:r>
          </a:p>
        </p:txBody>
      </p:sp>
    </p:spTree>
    <p:extLst>
      <p:ext uri="{BB962C8B-B14F-4D97-AF65-F5344CB8AC3E}">
        <p14:creationId xmlns:p14="http://schemas.microsoft.com/office/powerpoint/2010/main" val="54691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18</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r>
              <a:rPr lang="en-US" sz="2000" dirty="0"/>
              <a:t> Include Diverse Individuals in your Screening Process </a:t>
            </a:r>
          </a:p>
          <a:p>
            <a:endParaRPr lang="en-US" sz="2000" dirty="0"/>
          </a:p>
          <a:p>
            <a:pPr marL="342900" indent="-342900">
              <a:buFont typeface="Arial" panose="020B0604020202020204" pitchFamily="34" charset="0"/>
              <a:buChar char="•"/>
            </a:pPr>
            <a:r>
              <a:rPr lang="en-US" sz="2000" dirty="0"/>
              <a:t>Add a peer, subordinate or another hiring manager</a:t>
            </a:r>
          </a:p>
          <a:p>
            <a:endParaRPr lang="en-US" sz="2000" dirty="0"/>
          </a:p>
          <a:p>
            <a:pPr marL="342900" indent="-342900">
              <a:buFont typeface="Arial" panose="020B0604020202020204" pitchFamily="34" charset="0"/>
              <a:buChar char="•"/>
            </a:pPr>
            <a:r>
              <a:rPr lang="en-US" sz="2000" dirty="0"/>
              <a:t>Work with the panel to develop their questions so each person asks a variety of questions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Helps foster allyship</a:t>
            </a:r>
          </a:p>
          <a:p>
            <a:pPr marL="342900" indent="-342900">
              <a:buFont typeface="Arial" panose="020B0604020202020204" pitchFamily="34" charset="0"/>
              <a:buChar char="•"/>
            </a:pPr>
            <a:endParaRPr lang="en-US" sz="2000"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Recruitment Strategies: Fair and Intentional</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Thoughtful Approach</a:t>
            </a:r>
          </a:p>
        </p:txBody>
      </p:sp>
      <p:sp>
        <p:nvSpPr>
          <p:cNvPr id="6" name="Speech Bubble: Oval 5">
            <a:extLst>
              <a:ext uri="{FF2B5EF4-FFF2-40B4-BE49-F238E27FC236}">
                <a16:creationId xmlns:a16="http://schemas.microsoft.com/office/drawing/2014/main" id="{5BD33F40-F14E-4167-B4E0-C1948AF9E72D}"/>
              </a:ext>
            </a:extLst>
          </p:cNvPr>
          <p:cNvSpPr/>
          <p:nvPr/>
        </p:nvSpPr>
        <p:spPr>
          <a:xfrm>
            <a:off x="3032760" y="4360411"/>
            <a:ext cx="3358554" cy="2114550"/>
          </a:xfrm>
          <a:prstGeom prst="wedgeEllipse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Palatino" pitchFamily="2" charset="0"/>
                <a:ea typeface="Palatino" pitchFamily="2" charset="0"/>
              </a:rPr>
              <a:t>“How many individuals are involved in your company’s interview process?”</a:t>
            </a:r>
          </a:p>
        </p:txBody>
      </p:sp>
      <p:pic>
        <p:nvPicPr>
          <p:cNvPr id="10" name="Picture 9">
            <a:extLst>
              <a:ext uri="{FF2B5EF4-FFF2-40B4-BE49-F238E27FC236}">
                <a16:creationId xmlns:a16="http://schemas.microsoft.com/office/drawing/2014/main" id="{4F82B83A-C9E2-4403-A19D-9096F85BD912}"/>
              </a:ext>
            </a:extLst>
          </p:cNvPr>
          <p:cNvPicPr>
            <a:picLocks noChangeAspect="1"/>
          </p:cNvPicPr>
          <p:nvPr/>
        </p:nvPicPr>
        <p:blipFill>
          <a:blip r:embed="rId3"/>
          <a:stretch>
            <a:fillRect/>
          </a:stretch>
        </p:blipFill>
        <p:spPr>
          <a:xfrm>
            <a:off x="8158677" y="3749040"/>
            <a:ext cx="3108960" cy="3108960"/>
          </a:xfrm>
          <a:prstGeom prst="rect">
            <a:avLst/>
          </a:prstGeom>
        </p:spPr>
      </p:pic>
    </p:spTree>
    <p:extLst>
      <p:ext uri="{BB962C8B-B14F-4D97-AF65-F5344CB8AC3E}">
        <p14:creationId xmlns:p14="http://schemas.microsoft.com/office/powerpoint/2010/main" val="330831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19</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r>
              <a:rPr lang="en-US" sz="1800" dirty="0"/>
              <a:t>7.  </a:t>
            </a:r>
            <a:r>
              <a:rPr lang="en-US" dirty="0"/>
              <a:t>If utilizing a pre-employment assessment tool such as a DISC, job knowledge, personality or skills assessment, ensure consistent application of the tool (provide to all relevant applicants for a specific role, at the same interval in the hiring process)</a:t>
            </a:r>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Recruitment Strategies: Fair and Intentional</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Thoughtful Approach</a:t>
            </a:r>
          </a:p>
        </p:txBody>
      </p:sp>
      <p:pic>
        <p:nvPicPr>
          <p:cNvPr id="7" name="Graphic 6">
            <a:extLst>
              <a:ext uri="{FF2B5EF4-FFF2-40B4-BE49-F238E27FC236}">
                <a16:creationId xmlns:a16="http://schemas.microsoft.com/office/drawing/2014/main" id="{FBABCE92-B70D-CA46-BCF4-DF785C1B6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4966" y="4446517"/>
            <a:ext cx="1428436" cy="1428436"/>
          </a:xfrm>
          <a:prstGeom prst="rect">
            <a:avLst/>
          </a:prstGeom>
        </p:spPr>
      </p:pic>
      <p:pic>
        <p:nvPicPr>
          <p:cNvPr id="11" name="Graphic 10">
            <a:extLst>
              <a:ext uri="{FF2B5EF4-FFF2-40B4-BE49-F238E27FC236}">
                <a16:creationId xmlns:a16="http://schemas.microsoft.com/office/drawing/2014/main" id="{D0CB52C9-2B74-C644-9B32-1F7F49DEC4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 y="5350165"/>
            <a:ext cx="1049576" cy="1049576"/>
          </a:xfrm>
          <a:prstGeom prst="rect">
            <a:avLst/>
          </a:prstGeom>
        </p:spPr>
      </p:pic>
      <p:sp>
        <p:nvSpPr>
          <p:cNvPr id="12" name="TextBox 11">
            <a:extLst>
              <a:ext uri="{FF2B5EF4-FFF2-40B4-BE49-F238E27FC236}">
                <a16:creationId xmlns:a16="http://schemas.microsoft.com/office/drawing/2014/main" id="{6427AB79-A78D-F943-B5E3-C8EAEAB06ABD}"/>
              </a:ext>
            </a:extLst>
          </p:cNvPr>
          <p:cNvSpPr txBox="1"/>
          <p:nvPr/>
        </p:nvSpPr>
        <p:spPr>
          <a:xfrm>
            <a:off x="1989438" y="5165117"/>
            <a:ext cx="7970108" cy="1234624"/>
          </a:xfrm>
          <a:prstGeom prst="rect">
            <a:avLst/>
          </a:prstGeom>
          <a:noFill/>
        </p:spPr>
        <p:txBody>
          <a:bodyPr wrap="square" rtlCol="0">
            <a:noAutofit/>
          </a:bodyPr>
          <a:lstStyle/>
          <a:p>
            <a:pPr algn="l"/>
            <a:r>
              <a:rPr lang="en-US" sz="1600" b="1" dirty="0">
                <a:latin typeface="Palatino" pitchFamily="2" charset="0"/>
                <a:ea typeface="Palatino" pitchFamily="2" charset="0"/>
              </a:rPr>
              <a:t>“Does your company utilize a pre-employment assessment tool?”</a:t>
            </a:r>
          </a:p>
          <a:p>
            <a:pPr algn="l"/>
            <a:endParaRPr lang="en-US" sz="1600" b="1" dirty="0">
              <a:latin typeface="Palatino" pitchFamily="2" charset="0"/>
              <a:ea typeface="Palatino" pitchFamily="2" charset="0"/>
            </a:endParaRPr>
          </a:p>
          <a:p>
            <a:pPr algn="l"/>
            <a:r>
              <a:rPr lang="en-US" sz="1600" b="1" dirty="0">
                <a:latin typeface="Palatino" pitchFamily="2" charset="0"/>
                <a:ea typeface="Palatino" pitchFamily="2" charset="0"/>
              </a:rPr>
              <a:t>If so, use the chat feature to share the type of tool being used.</a:t>
            </a:r>
          </a:p>
        </p:txBody>
      </p:sp>
    </p:spTree>
    <p:extLst>
      <p:ext uri="{BB962C8B-B14F-4D97-AF65-F5344CB8AC3E}">
        <p14:creationId xmlns:p14="http://schemas.microsoft.com/office/powerpoint/2010/main" val="318817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A7F2-D3B1-6946-9220-066FCCB79004}"/>
              </a:ext>
            </a:extLst>
          </p:cNvPr>
          <p:cNvSpPr>
            <a:spLocks noGrp="1"/>
          </p:cNvSpPr>
          <p:nvPr>
            <p:ph type="title"/>
          </p:nvPr>
        </p:nvSpPr>
        <p:spPr/>
        <p:txBody>
          <a:bodyPr>
            <a:noAutofit/>
          </a:bodyPr>
          <a:lstStyle/>
          <a:p>
            <a:r>
              <a:rPr lang="en-US" sz="3600" dirty="0"/>
              <a:t>The webinar will begin shortly…</a:t>
            </a:r>
          </a:p>
        </p:txBody>
      </p:sp>
      <p:sp>
        <p:nvSpPr>
          <p:cNvPr id="5" name="Content Placeholder 3">
            <a:extLst>
              <a:ext uri="{FF2B5EF4-FFF2-40B4-BE49-F238E27FC236}">
                <a16:creationId xmlns:a16="http://schemas.microsoft.com/office/drawing/2014/main" id="{26930459-C998-834F-835F-75985411E4A8}"/>
              </a:ext>
            </a:extLst>
          </p:cNvPr>
          <p:cNvSpPr>
            <a:spLocks noGrp="1"/>
          </p:cNvSpPr>
          <p:nvPr>
            <p:ph sz="half" idx="1"/>
          </p:nvPr>
        </p:nvSpPr>
        <p:spPr>
          <a:xfrm>
            <a:off x="838200" y="1825625"/>
            <a:ext cx="3514344" cy="4351339"/>
          </a:xfrm>
        </p:spPr>
        <p:txBody>
          <a:bodyPr anchor="ctr">
            <a:normAutofit/>
          </a:bodyPr>
          <a:lstStyle/>
          <a:p>
            <a:pPr marL="0" indent="0" algn="ctr">
              <a:buNone/>
            </a:pPr>
            <a:r>
              <a:rPr lang="en-US" sz="10600" b="1" dirty="0"/>
              <a:t>3:00</a:t>
            </a:r>
          </a:p>
          <a:p>
            <a:pPr marL="0" indent="0" algn="ctr">
              <a:buNone/>
            </a:pPr>
            <a:r>
              <a:rPr lang="en-US" sz="3500" b="1" dirty="0"/>
              <a:t>minutes</a:t>
            </a:r>
          </a:p>
          <a:p>
            <a:pPr marL="0" indent="0" algn="ctr">
              <a:buNone/>
            </a:pPr>
            <a:r>
              <a:rPr lang="en-US" sz="2000" i="1" dirty="0"/>
              <a:t>until the webinar starts</a:t>
            </a:r>
          </a:p>
        </p:txBody>
      </p:sp>
      <p:sp>
        <p:nvSpPr>
          <p:cNvPr id="4" name="Content Placeholder 3">
            <a:extLst>
              <a:ext uri="{FF2B5EF4-FFF2-40B4-BE49-F238E27FC236}">
                <a16:creationId xmlns:a16="http://schemas.microsoft.com/office/drawing/2014/main" id="{0CE095AD-3FBE-DE49-AF37-4DFCB072AA57}"/>
              </a:ext>
            </a:extLst>
          </p:cNvPr>
          <p:cNvSpPr>
            <a:spLocks noGrp="1"/>
          </p:cNvSpPr>
          <p:nvPr>
            <p:ph sz="half" idx="2"/>
          </p:nvPr>
        </p:nvSpPr>
        <p:spPr>
          <a:xfrm>
            <a:off x="4937761" y="1720053"/>
            <a:ext cx="6416040" cy="1125172"/>
          </a:xfrm>
        </p:spPr>
        <p:txBody>
          <a:bodyPr>
            <a:normAutofit/>
          </a:bodyPr>
          <a:lstStyle/>
          <a:p>
            <a:pPr marL="0" indent="0">
              <a:buNone/>
            </a:pPr>
            <a:r>
              <a:rPr lang="en-US" sz="3200" dirty="0">
                <a:solidFill>
                  <a:srgbClr val="0088CE"/>
                </a:solidFill>
              </a:rPr>
              <a:t>While you wait, here are some fast facts about HR outsourcing:</a:t>
            </a:r>
            <a:endParaRPr lang="en-US" sz="3200" dirty="0"/>
          </a:p>
        </p:txBody>
      </p:sp>
      <p:pic>
        <p:nvPicPr>
          <p:cNvPr id="10" name="Picture 9">
            <a:extLst>
              <a:ext uri="{FF2B5EF4-FFF2-40B4-BE49-F238E27FC236}">
                <a16:creationId xmlns:a16="http://schemas.microsoft.com/office/drawing/2014/main" id="{0C2C1277-9F59-FE49-B065-8421659F23BE}"/>
              </a:ext>
            </a:extLst>
          </p:cNvPr>
          <p:cNvPicPr>
            <a:picLocks noChangeAspect="1"/>
          </p:cNvPicPr>
          <p:nvPr/>
        </p:nvPicPr>
        <p:blipFill>
          <a:blip r:embed="rId3"/>
          <a:stretch>
            <a:fillRect/>
          </a:stretch>
        </p:blipFill>
        <p:spPr>
          <a:xfrm>
            <a:off x="8845815" y="3209544"/>
            <a:ext cx="2310384" cy="2310384"/>
          </a:xfrm>
          <a:prstGeom prst="rect">
            <a:avLst/>
          </a:prstGeom>
        </p:spPr>
      </p:pic>
      <p:sp>
        <p:nvSpPr>
          <p:cNvPr id="11" name="Content Placeholder 3">
            <a:extLst>
              <a:ext uri="{FF2B5EF4-FFF2-40B4-BE49-F238E27FC236}">
                <a16:creationId xmlns:a16="http://schemas.microsoft.com/office/drawing/2014/main" id="{CD88672B-885A-5E4E-B515-8B3E16E4B183}"/>
              </a:ext>
            </a:extLst>
          </p:cNvPr>
          <p:cNvSpPr txBox="1">
            <a:spLocks/>
          </p:cNvSpPr>
          <p:nvPr/>
        </p:nvSpPr>
        <p:spPr>
          <a:xfrm>
            <a:off x="4937762" y="3049524"/>
            <a:ext cx="3908053" cy="2630424"/>
          </a:xfrm>
          <a:prstGeom prst="rect">
            <a:avLst/>
          </a:prstGeom>
        </p:spPr>
        <p:txBody>
          <a:bodyPr vert="horz" lIns="121920" tIns="60960" rIns="121920" bIns="60960" rtlCol="0">
            <a:normAutofit/>
          </a:bodyPr>
          <a:lstStyle>
            <a:lvl1pPr marL="350838" indent="-342900" algn="l" defTabSz="914400" rtl="0" eaLnBrk="1" latinLnBrk="0" hangingPunct="1">
              <a:lnSpc>
                <a:spcPct val="100000"/>
              </a:lnSpc>
              <a:spcBef>
                <a:spcPts val="600"/>
              </a:spcBef>
              <a:buSzPct val="98000"/>
              <a:buFontTx/>
              <a:buBlip>
                <a:blip r:embed="rId4"/>
              </a:buBlip>
              <a:tabLst/>
              <a:defRPr sz="3000" kern="1200">
                <a:solidFill>
                  <a:srgbClr val="373737"/>
                </a:solidFill>
                <a:latin typeface="Arial" charset="0"/>
                <a:ea typeface="Arial" charset="0"/>
                <a:cs typeface="Arial" charset="0"/>
              </a:defRPr>
            </a:lvl1pPr>
            <a:lvl2pPr marL="685800" indent="-301752" algn="l" defTabSz="914400" rtl="0" eaLnBrk="1" latinLnBrk="0" hangingPunct="1">
              <a:lnSpc>
                <a:spcPct val="100000"/>
              </a:lnSpc>
              <a:spcBef>
                <a:spcPts val="600"/>
              </a:spcBef>
              <a:buSzPct val="98000"/>
              <a:buFontTx/>
              <a:buBlip>
                <a:blip r:embed="rId4"/>
              </a:buBlip>
              <a:defRPr sz="2600" kern="1200">
                <a:solidFill>
                  <a:srgbClr val="373737"/>
                </a:solidFill>
                <a:latin typeface="Arial" charset="0"/>
                <a:ea typeface="Arial" charset="0"/>
                <a:cs typeface="Arial" charset="0"/>
              </a:defRPr>
            </a:lvl2pPr>
            <a:lvl3pPr marL="1143000" indent="-301752" algn="l" defTabSz="914400" rtl="0" eaLnBrk="1" latinLnBrk="0" hangingPunct="1">
              <a:lnSpc>
                <a:spcPct val="100000"/>
              </a:lnSpc>
              <a:spcBef>
                <a:spcPts val="600"/>
              </a:spcBef>
              <a:buSzPct val="98000"/>
              <a:buFontTx/>
              <a:buBlip>
                <a:blip r:embed="rId4"/>
              </a:buBlip>
              <a:defRPr sz="2200" kern="1200">
                <a:solidFill>
                  <a:srgbClr val="373737"/>
                </a:solidFill>
                <a:latin typeface="Arial" charset="0"/>
                <a:ea typeface="Arial" charset="0"/>
                <a:cs typeface="Arial" charset="0"/>
              </a:defRPr>
            </a:lvl3pPr>
            <a:lvl4pPr marL="1600200" indent="-301752" algn="l" defTabSz="914400" rtl="0" eaLnBrk="1" latinLnBrk="0" hangingPunct="1">
              <a:lnSpc>
                <a:spcPct val="100000"/>
              </a:lnSpc>
              <a:spcBef>
                <a:spcPts val="600"/>
              </a:spcBef>
              <a:buSzPct val="98000"/>
              <a:buFontTx/>
              <a:buBlip>
                <a:blip r:embed="rId4"/>
              </a:buBlip>
              <a:defRPr sz="2000" kern="1200">
                <a:solidFill>
                  <a:srgbClr val="373737"/>
                </a:solidFill>
                <a:latin typeface="Arial" charset="0"/>
                <a:ea typeface="Arial" charset="0"/>
                <a:cs typeface="Arial" charset="0"/>
              </a:defRPr>
            </a:lvl4pPr>
            <a:lvl5pPr marL="2057400" indent="-301752" algn="l" defTabSz="914400" rtl="0" eaLnBrk="1" latinLnBrk="0" hangingPunct="1">
              <a:lnSpc>
                <a:spcPct val="100000"/>
              </a:lnSpc>
              <a:spcBef>
                <a:spcPts val="600"/>
              </a:spcBef>
              <a:buSzPct val="98000"/>
              <a:buFontTx/>
              <a:buBlip>
                <a:blip r:embed="rId4"/>
              </a:buBlip>
              <a:defRPr sz="1900" kern="1200">
                <a:solidFill>
                  <a:srgbClr val="373737"/>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84" indent="0">
              <a:buNone/>
            </a:pPr>
            <a:r>
              <a:rPr lang="en-US" sz="2667" dirty="0"/>
              <a:t>Companies that outsource HR to a professional employer organization (PEO) are </a:t>
            </a:r>
            <a:r>
              <a:rPr lang="en-US" sz="2667" b="1" u="sng" dirty="0"/>
              <a:t>50% less likely </a:t>
            </a:r>
            <a:r>
              <a:rPr lang="en-US" sz="2667" dirty="0"/>
              <a:t>to go out of business.</a:t>
            </a:r>
          </a:p>
        </p:txBody>
      </p:sp>
      <p:sp>
        <p:nvSpPr>
          <p:cNvPr id="12" name="TextBox 11">
            <a:extLst>
              <a:ext uri="{FF2B5EF4-FFF2-40B4-BE49-F238E27FC236}">
                <a16:creationId xmlns:a16="http://schemas.microsoft.com/office/drawing/2014/main" id="{39BD205F-ACFD-CD4E-9C9E-53E5377FD1D5}"/>
              </a:ext>
            </a:extLst>
          </p:cNvPr>
          <p:cNvSpPr txBox="1"/>
          <p:nvPr/>
        </p:nvSpPr>
        <p:spPr>
          <a:xfrm>
            <a:off x="4937762" y="6011807"/>
            <a:ext cx="6257545" cy="235898"/>
          </a:xfrm>
          <a:prstGeom prst="rect">
            <a:avLst/>
          </a:prstGeom>
          <a:noFill/>
        </p:spPr>
        <p:txBody>
          <a:bodyPr wrap="square" rtlCol="0">
            <a:spAutoFit/>
          </a:bodyPr>
          <a:lstStyle/>
          <a:p>
            <a:r>
              <a:rPr lang="en-US" sz="933" dirty="0"/>
              <a:t>“Professional Employer Organizations: Keeping Turnover Low &amp; Survival High” </a:t>
            </a:r>
            <a:r>
              <a:rPr lang="en-US" sz="933" i="1" dirty="0"/>
              <a:t>McBassi &amp; Company, 2014</a:t>
            </a:r>
            <a:endParaRPr lang="en-US" sz="933" dirty="0"/>
          </a:p>
        </p:txBody>
      </p:sp>
    </p:spTree>
    <p:extLst>
      <p:ext uri="{BB962C8B-B14F-4D97-AF65-F5344CB8AC3E}">
        <p14:creationId xmlns:p14="http://schemas.microsoft.com/office/powerpoint/2010/main" val="305261501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20</a:t>
            </a:fld>
            <a:endParaRPr lang="en-US"/>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Survey Statistics</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Poll Question</a:t>
            </a:r>
          </a:p>
        </p:txBody>
      </p:sp>
      <p:sp>
        <p:nvSpPr>
          <p:cNvPr id="6" name="Content Placeholder 2">
            <a:extLst>
              <a:ext uri="{FF2B5EF4-FFF2-40B4-BE49-F238E27FC236}">
                <a16:creationId xmlns:a16="http://schemas.microsoft.com/office/drawing/2014/main" id="{5E260B04-DE10-ACD7-D03B-58BDA8785DE6}"/>
              </a:ext>
            </a:extLst>
          </p:cNvPr>
          <p:cNvSpPr txBox="1">
            <a:spLocks/>
          </p:cNvSpPr>
          <p:nvPr/>
        </p:nvSpPr>
        <p:spPr>
          <a:xfrm>
            <a:off x="575631" y="1642534"/>
            <a:ext cx="11006769" cy="47820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5"/>
              </a:buClr>
              <a:buSzPct val="115000"/>
              <a:buFont typeface="Arial" panose="020B0604020202020204" pitchFamily="34" charset="0"/>
              <a:buNone/>
              <a:defRPr lang="en-US" sz="1600" b="1" kern="1200">
                <a:solidFill>
                  <a:schemeClr val="tx1"/>
                </a:solidFill>
                <a:latin typeface="Palatino" pitchFamily="2" charset="0"/>
                <a:ea typeface="Palatino" pitchFamily="2" charset="0"/>
                <a:cs typeface="Arial" panose="020B0604020202020204" pitchFamily="34" charset="0"/>
              </a:defRPr>
            </a:lvl1pPr>
            <a:lvl2pPr marL="230188" indent="0" algn="l" defTabSz="914400" rtl="0" eaLnBrk="1" latinLnBrk="0" hangingPunct="1">
              <a:lnSpc>
                <a:spcPct val="90000"/>
              </a:lnSpc>
              <a:spcBef>
                <a:spcPts val="500"/>
              </a:spcBef>
              <a:buClrTx/>
              <a:buSzPct val="100000"/>
              <a:buFont typeface="Arial" panose="020B0604020202020204" pitchFamily="34" charset="0"/>
              <a:buNone/>
              <a:defRPr lang="en-US" sz="1600" b="1" kern="1200">
                <a:solidFill>
                  <a:schemeClr val="tx1"/>
                </a:solidFill>
                <a:latin typeface="Palatino" pitchFamily="2" charset="0"/>
                <a:ea typeface="Palatino" pitchFamily="2" charset="0"/>
                <a:cs typeface="+mn-cs"/>
              </a:defRPr>
            </a:lvl2pPr>
            <a:lvl3pPr marL="460375" indent="0" algn="l" defTabSz="914400" rtl="0" eaLnBrk="1" latinLnBrk="0" hangingPunct="1">
              <a:lnSpc>
                <a:spcPct val="90000"/>
              </a:lnSpc>
              <a:spcBef>
                <a:spcPts val="500"/>
              </a:spcBef>
              <a:buClrTx/>
              <a:buSzPct val="100000"/>
              <a:buFont typeface="Arial" panose="020B0604020202020204" pitchFamily="34" charset="0"/>
              <a:buNone/>
              <a:defRPr sz="1600" b="1" kern="1200">
                <a:solidFill>
                  <a:schemeClr val="tx1"/>
                </a:solidFill>
                <a:latin typeface="Palatino" pitchFamily="2" charset="0"/>
                <a:ea typeface="Palatino" pitchFamily="2" charset="0"/>
                <a:cs typeface="+mn-cs"/>
              </a:defRPr>
            </a:lvl3pPr>
            <a:lvl4pPr marL="67945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Palatino" pitchFamily="2" charset="0"/>
                <a:ea typeface="Palatino" pitchFamily="2" charset="0"/>
                <a:cs typeface="+mn-cs"/>
              </a:defRPr>
            </a:lvl4pPr>
            <a:lvl5pPr marL="92075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Palatino" pitchFamily="2" charset="0"/>
                <a:ea typeface="Palatin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thinking about an employee referral program, applicants who applied from a referral were ___times more likely to be hired than an applicant from a job board. </a:t>
            </a:r>
          </a:p>
          <a:p>
            <a:pPr marL="342900" indent="-342900">
              <a:buFont typeface="+mj-lt"/>
              <a:buAutoNum type="alphaLcPeriod"/>
            </a:pPr>
            <a:r>
              <a:rPr lang="en-US" dirty="0"/>
              <a:t>6%</a:t>
            </a:r>
          </a:p>
          <a:p>
            <a:pPr marL="342900" indent="-342900">
              <a:buFont typeface="+mj-lt"/>
              <a:buAutoNum type="alphaLcPeriod"/>
            </a:pPr>
            <a:r>
              <a:rPr lang="en-US" dirty="0"/>
              <a:t>10%</a:t>
            </a:r>
          </a:p>
          <a:p>
            <a:pPr marL="342900" indent="-342900">
              <a:buFont typeface="+mj-lt"/>
              <a:buAutoNum type="alphaLcPeriod"/>
            </a:pPr>
            <a:r>
              <a:rPr lang="en-US" dirty="0"/>
              <a:t>18%</a:t>
            </a:r>
          </a:p>
          <a:p>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r>
              <a:rPr lang="en-US" sz="800" dirty="0"/>
              <a:t>https://</a:t>
            </a:r>
            <a:r>
              <a:rPr lang="en-US" sz="800" dirty="0" err="1"/>
              <a:t>www.careerplug.com</a:t>
            </a:r>
            <a:r>
              <a:rPr lang="en-US" sz="800" dirty="0"/>
              <a:t>/blog/hiring-statistics/</a:t>
            </a:r>
          </a:p>
          <a:p>
            <a:endParaRPr lang="en-US" dirty="0"/>
          </a:p>
          <a:p>
            <a:pPr marL="342900" indent="-342900">
              <a:buFont typeface="+mj-lt"/>
              <a:buAutoNum type="alphaLcPeriod"/>
            </a:pPr>
            <a:endParaRPr lang="en-US" dirty="0"/>
          </a:p>
          <a:p>
            <a:pPr marL="342900" indent="-342900">
              <a:buFont typeface="+mj-lt"/>
              <a:buAutoNum type="arabicPeriod"/>
            </a:pPr>
            <a:endParaRPr lang="en-US" dirty="0"/>
          </a:p>
          <a:p>
            <a:endParaRPr lang="en-US" dirty="0"/>
          </a:p>
        </p:txBody>
      </p:sp>
    </p:spTree>
    <p:extLst>
      <p:ext uri="{BB962C8B-B14F-4D97-AF65-F5344CB8AC3E}">
        <p14:creationId xmlns:p14="http://schemas.microsoft.com/office/powerpoint/2010/main" val="356383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21</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a:xfrm>
            <a:off x="575631" y="1692883"/>
            <a:ext cx="11006769" cy="4782078"/>
          </a:xfrm>
        </p:spPr>
        <p:txBody>
          <a:bodyPr/>
          <a:lstStyle/>
          <a:p>
            <a:r>
              <a:rPr lang="en-US" dirty="0"/>
              <a:t>In thinking about sharing insight into your company’s culture in your job ads, consider this:  ____% of people would consider a company’s culture before applying for a job there.</a:t>
            </a:r>
          </a:p>
          <a:p>
            <a:pPr marL="342900" indent="-342900">
              <a:buFont typeface="+mj-lt"/>
              <a:buAutoNum type="alphaLcPeriod"/>
            </a:pPr>
            <a:r>
              <a:rPr lang="en-US" dirty="0"/>
              <a:t>56%</a:t>
            </a:r>
          </a:p>
          <a:p>
            <a:pPr marL="342900" indent="-342900">
              <a:buFont typeface="+mj-lt"/>
              <a:buAutoNum type="alphaLcPeriod"/>
            </a:pPr>
            <a:r>
              <a:rPr lang="en-US" dirty="0"/>
              <a:t>67%</a:t>
            </a:r>
          </a:p>
          <a:p>
            <a:pPr marL="342900" indent="-342900">
              <a:buFont typeface="+mj-lt"/>
              <a:buAutoNum type="alphaLcPeriod"/>
            </a:pPr>
            <a:r>
              <a:rPr lang="en-US" dirty="0"/>
              <a:t>77%</a:t>
            </a:r>
          </a:p>
          <a:p>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pPr marL="342900" indent="-342900">
              <a:buFont typeface="+mj-lt"/>
              <a:buAutoNum type="alphaLcPeriod"/>
            </a:pPr>
            <a:endParaRPr lang="en-US" dirty="0"/>
          </a:p>
          <a:p>
            <a:r>
              <a:rPr lang="en-US" sz="800" dirty="0"/>
              <a:t>Source: https://</a:t>
            </a:r>
            <a:r>
              <a:rPr lang="en-US" sz="800" dirty="0" err="1"/>
              <a:t>www.careerplug.com</a:t>
            </a:r>
            <a:r>
              <a:rPr lang="en-US" sz="800" dirty="0"/>
              <a:t>/blog/hiring-statistics/</a:t>
            </a:r>
          </a:p>
          <a:p>
            <a:endParaRPr lang="en-US" dirty="0"/>
          </a:p>
          <a:p>
            <a:pPr marL="342900" indent="-342900">
              <a:buFont typeface="+mj-lt"/>
              <a:buAutoNum type="alphaLcPeriod"/>
            </a:pPr>
            <a:endParaRPr lang="en-US" dirty="0"/>
          </a:p>
          <a:p>
            <a:pPr marL="342900" indent="-342900">
              <a:buFont typeface="+mj-lt"/>
              <a:buAutoNum type="arabicPeriod"/>
            </a:pPr>
            <a:endParaRPr lang="en-US" dirty="0"/>
          </a:p>
          <a:p>
            <a:endParaRPr lang="en-US"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Survey Statistics</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Poll Question</a:t>
            </a:r>
          </a:p>
        </p:txBody>
      </p:sp>
    </p:spTree>
    <p:extLst>
      <p:ext uri="{BB962C8B-B14F-4D97-AF65-F5344CB8AC3E}">
        <p14:creationId xmlns:p14="http://schemas.microsoft.com/office/powerpoint/2010/main" val="239505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8B871A-CBA0-4491-93BE-5B1B85A619AF}"/>
              </a:ext>
            </a:extLst>
          </p:cNvPr>
          <p:cNvSpPr>
            <a:spLocks noGrp="1"/>
          </p:cNvSpPr>
          <p:nvPr>
            <p:ph type="ctrTitle"/>
          </p:nvPr>
        </p:nvSpPr>
        <p:spPr/>
        <p:txBody>
          <a:bodyPr/>
          <a:lstStyle/>
          <a:p>
            <a:r>
              <a:rPr lang="en-US" dirty="0"/>
              <a:t>What’s in it for me, how does it benefit my business?</a:t>
            </a:r>
          </a:p>
        </p:txBody>
      </p:sp>
    </p:spTree>
    <p:extLst>
      <p:ext uri="{BB962C8B-B14F-4D97-AF65-F5344CB8AC3E}">
        <p14:creationId xmlns:p14="http://schemas.microsoft.com/office/powerpoint/2010/main" val="352696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52B146-5C16-5549-A0D0-83E81DDF4BC7}"/>
              </a:ext>
            </a:extLst>
          </p:cNvPr>
          <p:cNvSpPr>
            <a:spLocks noGrp="1"/>
          </p:cNvSpPr>
          <p:nvPr>
            <p:ph type="sldNum" sz="quarter" idx="12"/>
          </p:nvPr>
        </p:nvSpPr>
        <p:spPr/>
        <p:txBody>
          <a:bodyPr/>
          <a:lstStyle/>
          <a:p>
            <a:fld id="{BB202416-F046-4FA2-8B60-73AD606F27B1}" type="slidenum">
              <a:rPr lang="en-US" smtClean="0"/>
              <a:t>23</a:t>
            </a:fld>
            <a:endParaRPr lang="en-US"/>
          </a:p>
        </p:txBody>
      </p:sp>
      <p:sp>
        <p:nvSpPr>
          <p:cNvPr id="7" name="Text Placeholder 6">
            <a:extLst>
              <a:ext uri="{FF2B5EF4-FFF2-40B4-BE49-F238E27FC236}">
                <a16:creationId xmlns:a16="http://schemas.microsoft.com/office/drawing/2014/main" id="{3230ADC7-A9C3-0F47-AD57-294487485356}"/>
              </a:ext>
            </a:extLst>
          </p:cNvPr>
          <p:cNvSpPr>
            <a:spLocks noGrp="1"/>
          </p:cNvSpPr>
          <p:nvPr>
            <p:ph type="body" sz="quarter" idx="16"/>
          </p:nvPr>
        </p:nvSpPr>
        <p:spPr>
          <a:xfrm>
            <a:off x="2783867" y="2676291"/>
            <a:ext cx="7120525" cy="1906452"/>
          </a:xfrm>
        </p:spPr>
        <p:txBody>
          <a:bodyPr/>
          <a:lstStyle/>
          <a:p>
            <a:pPr marL="285750" indent="-285750">
              <a:buFont typeface="Wingdings" pitchFamily="2" charset="2"/>
              <a:buChar char="ü"/>
            </a:pPr>
            <a:r>
              <a:rPr lang="en-US" dirty="0"/>
              <a:t>48 percent of Generation Z are racial or ethnic minorities </a:t>
            </a:r>
          </a:p>
          <a:p>
            <a:pPr marL="285750" indent="-285750">
              <a:buFont typeface="Wingdings" pitchFamily="2" charset="2"/>
              <a:buChar char="ü"/>
            </a:pPr>
            <a:endParaRPr lang="en-US" dirty="0"/>
          </a:p>
          <a:p>
            <a:pPr marL="285750" indent="-285750">
              <a:buFont typeface="Wingdings" pitchFamily="2" charset="2"/>
              <a:buChar char="ü"/>
            </a:pPr>
            <a:r>
              <a:rPr lang="en-US" dirty="0"/>
              <a:t>Diverse companies enjoy 2.3 times higher cash flow per employee</a:t>
            </a:r>
          </a:p>
          <a:p>
            <a:pPr marL="285750" indent="-285750">
              <a:buFont typeface="Wingdings" pitchFamily="2" charset="2"/>
              <a:buChar char="ü"/>
            </a:pPr>
            <a:endParaRPr lang="en-US" dirty="0"/>
          </a:p>
          <a:p>
            <a:pPr marL="285750" indent="-285750">
              <a:buFont typeface="Wingdings" pitchFamily="2" charset="2"/>
              <a:buChar char="ü"/>
            </a:pPr>
            <a:r>
              <a:rPr lang="en-US" dirty="0"/>
              <a:t>Diverse management has been shown to increase revenue by 19 percent</a:t>
            </a:r>
          </a:p>
          <a:p>
            <a:pPr marL="285750" indent="-285750">
              <a:buFont typeface="Wingdings" pitchFamily="2" charset="2"/>
              <a:buChar char="ü"/>
            </a:pPr>
            <a:endParaRPr lang="en-US" dirty="0"/>
          </a:p>
        </p:txBody>
      </p:sp>
      <p:sp>
        <p:nvSpPr>
          <p:cNvPr id="10" name="Title 9">
            <a:extLst>
              <a:ext uri="{FF2B5EF4-FFF2-40B4-BE49-F238E27FC236}">
                <a16:creationId xmlns:a16="http://schemas.microsoft.com/office/drawing/2014/main" id="{2A8F723D-88A2-CB41-B118-EB1AB522F929}"/>
              </a:ext>
            </a:extLst>
          </p:cNvPr>
          <p:cNvSpPr>
            <a:spLocks noGrp="1"/>
          </p:cNvSpPr>
          <p:nvPr>
            <p:ph type="title"/>
          </p:nvPr>
        </p:nvSpPr>
        <p:spPr/>
        <p:txBody>
          <a:bodyPr/>
          <a:lstStyle/>
          <a:p>
            <a:r>
              <a:rPr lang="en-US" dirty="0"/>
              <a:t>Benefits for the Business</a:t>
            </a:r>
          </a:p>
        </p:txBody>
      </p:sp>
      <p:pic>
        <p:nvPicPr>
          <p:cNvPr id="12" name="Graphic 11">
            <a:extLst>
              <a:ext uri="{FF2B5EF4-FFF2-40B4-BE49-F238E27FC236}">
                <a16:creationId xmlns:a16="http://schemas.microsoft.com/office/drawing/2014/main" id="{CF127D71-041D-8794-260B-19A569C938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849" y="2676291"/>
            <a:ext cx="2061383" cy="2231142"/>
          </a:xfrm>
          <a:prstGeom prst="rect">
            <a:avLst/>
          </a:prstGeom>
        </p:spPr>
      </p:pic>
      <p:sp>
        <p:nvSpPr>
          <p:cNvPr id="8" name="TextBox 7">
            <a:extLst>
              <a:ext uri="{FF2B5EF4-FFF2-40B4-BE49-F238E27FC236}">
                <a16:creationId xmlns:a16="http://schemas.microsoft.com/office/drawing/2014/main" id="{5CC82DC5-47BB-4FA4-9F69-89826B3E7735}"/>
              </a:ext>
            </a:extLst>
          </p:cNvPr>
          <p:cNvSpPr txBox="1"/>
          <p:nvPr/>
        </p:nvSpPr>
        <p:spPr>
          <a:xfrm>
            <a:off x="10044113" y="6105629"/>
            <a:ext cx="6143624" cy="369332"/>
          </a:xfrm>
          <a:prstGeom prst="rect">
            <a:avLst/>
          </a:prstGeom>
          <a:noFill/>
        </p:spPr>
        <p:txBody>
          <a:bodyPr wrap="square">
            <a:spAutoFit/>
          </a:bodyPr>
          <a:lstStyle/>
          <a:p>
            <a:r>
              <a:rPr lang="en-US" dirty="0"/>
              <a:t>Builtin.com</a:t>
            </a:r>
          </a:p>
        </p:txBody>
      </p:sp>
    </p:spTree>
    <p:extLst>
      <p:ext uri="{BB962C8B-B14F-4D97-AF65-F5344CB8AC3E}">
        <p14:creationId xmlns:p14="http://schemas.microsoft.com/office/powerpoint/2010/main" val="325222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52B146-5C16-5549-A0D0-83E81DDF4BC7}"/>
              </a:ext>
            </a:extLst>
          </p:cNvPr>
          <p:cNvSpPr>
            <a:spLocks noGrp="1"/>
          </p:cNvSpPr>
          <p:nvPr>
            <p:ph type="sldNum" sz="quarter" idx="12"/>
          </p:nvPr>
        </p:nvSpPr>
        <p:spPr/>
        <p:txBody>
          <a:bodyPr/>
          <a:lstStyle/>
          <a:p>
            <a:fld id="{BB202416-F046-4FA2-8B60-73AD606F27B1}" type="slidenum">
              <a:rPr lang="en-US" smtClean="0"/>
              <a:t>24</a:t>
            </a:fld>
            <a:endParaRPr lang="en-US"/>
          </a:p>
        </p:txBody>
      </p:sp>
      <p:sp>
        <p:nvSpPr>
          <p:cNvPr id="7" name="Text Placeholder 6">
            <a:extLst>
              <a:ext uri="{FF2B5EF4-FFF2-40B4-BE49-F238E27FC236}">
                <a16:creationId xmlns:a16="http://schemas.microsoft.com/office/drawing/2014/main" id="{3230ADC7-A9C3-0F47-AD57-294487485356}"/>
              </a:ext>
            </a:extLst>
          </p:cNvPr>
          <p:cNvSpPr>
            <a:spLocks noGrp="1"/>
          </p:cNvSpPr>
          <p:nvPr>
            <p:ph type="body" sz="quarter" idx="16"/>
          </p:nvPr>
        </p:nvSpPr>
        <p:spPr>
          <a:xfrm>
            <a:off x="2534114" y="3141457"/>
            <a:ext cx="8512975" cy="1300810"/>
          </a:xfrm>
        </p:spPr>
        <p:txBody>
          <a:bodyPr/>
          <a:lstStyle/>
          <a:p>
            <a:pPr marL="285750" indent="-285750">
              <a:buFont typeface="Wingdings" pitchFamily="2" charset="2"/>
              <a:buChar char="ü"/>
            </a:pPr>
            <a:r>
              <a:rPr lang="en-US" dirty="0"/>
              <a:t>Gender-diverse companies are 15 percent more likely to beat industry median financial returns</a:t>
            </a:r>
          </a:p>
          <a:p>
            <a:pPr marL="285750" indent="-285750">
              <a:buFont typeface="Wingdings" pitchFamily="2" charset="2"/>
              <a:buChar char="ü"/>
            </a:pPr>
            <a:endParaRPr lang="en-US" dirty="0"/>
          </a:p>
          <a:p>
            <a:pPr marL="285750" indent="-285750">
              <a:buFont typeface="Wingdings" pitchFamily="2" charset="2"/>
              <a:buChar char="ü"/>
            </a:pPr>
            <a:r>
              <a:rPr lang="en-US" dirty="0"/>
              <a:t>More than 3 out of 4 workers prefer working at diverse companies</a:t>
            </a:r>
          </a:p>
        </p:txBody>
      </p:sp>
      <p:sp>
        <p:nvSpPr>
          <p:cNvPr id="10" name="Title 9">
            <a:extLst>
              <a:ext uri="{FF2B5EF4-FFF2-40B4-BE49-F238E27FC236}">
                <a16:creationId xmlns:a16="http://schemas.microsoft.com/office/drawing/2014/main" id="{2A8F723D-88A2-CB41-B118-EB1AB522F929}"/>
              </a:ext>
            </a:extLst>
          </p:cNvPr>
          <p:cNvSpPr>
            <a:spLocks noGrp="1"/>
          </p:cNvSpPr>
          <p:nvPr>
            <p:ph type="title"/>
          </p:nvPr>
        </p:nvSpPr>
        <p:spPr/>
        <p:txBody>
          <a:bodyPr/>
          <a:lstStyle/>
          <a:p>
            <a:r>
              <a:rPr lang="en-US" dirty="0"/>
              <a:t>Benefits for the Business</a:t>
            </a:r>
          </a:p>
        </p:txBody>
      </p:sp>
      <p:pic>
        <p:nvPicPr>
          <p:cNvPr id="12" name="Graphic 11">
            <a:extLst>
              <a:ext uri="{FF2B5EF4-FFF2-40B4-BE49-F238E27FC236}">
                <a16:creationId xmlns:a16="http://schemas.microsoft.com/office/drawing/2014/main" id="{CF127D71-041D-8794-260B-19A569C938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849" y="2676291"/>
            <a:ext cx="2061383" cy="2231142"/>
          </a:xfrm>
          <a:prstGeom prst="rect">
            <a:avLst/>
          </a:prstGeom>
        </p:spPr>
      </p:pic>
    </p:spTree>
    <p:extLst>
      <p:ext uri="{BB962C8B-B14F-4D97-AF65-F5344CB8AC3E}">
        <p14:creationId xmlns:p14="http://schemas.microsoft.com/office/powerpoint/2010/main" val="400328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25</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pPr marL="285750" indent="-285750">
              <a:buFont typeface="Wingdings" pitchFamily="2" charset="2"/>
              <a:buChar char="ü"/>
            </a:pPr>
            <a:r>
              <a:rPr lang="en-US" dirty="0"/>
              <a:t>More promotional opportunities, while always ensuring to select the most qualified candidate(s)</a:t>
            </a:r>
          </a:p>
          <a:p>
            <a:pPr marL="285750" indent="-285750">
              <a:buFont typeface="Wingdings" pitchFamily="2" charset="2"/>
              <a:buChar char="ü"/>
            </a:pPr>
            <a:endParaRPr lang="en-US" dirty="0"/>
          </a:p>
          <a:p>
            <a:pPr marL="285750" indent="-285750">
              <a:buFont typeface="Wingdings" pitchFamily="2" charset="2"/>
              <a:buChar char="ü"/>
            </a:pPr>
            <a:r>
              <a:rPr lang="en-US" dirty="0"/>
              <a:t>Diverse teams make better decisions than non-diverse team up to 87% of the time, according to one study</a:t>
            </a:r>
          </a:p>
          <a:p>
            <a:pPr marL="285750" indent="-285750">
              <a:buFont typeface="Wingdings" pitchFamily="2" charset="2"/>
              <a:buChar char="ü"/>
            </a:pPr>
            <a:endParaRPr lang="en-US" dirty="0"/>
          </a:p>
          <a:p>
            <a:pPr marL="285750" indent="-285750">
              <a:buFont typeface="Wingdings" pitchFamily="2" charset="2"/>
              <a:buChar char="ü"/>
            </a:pPr>
            <a:r>
              <a:rPr lang="en-US" dirty="0"/>
              <a:t>Employees feel valued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pPr marL="285750" indent="-285750">
              <a:buFont typeface="Wingdings" pitchFamily="2" charset="2"/>
              <a:buChar char="v"/>
            </a:pPr>
            <a:endParaRPr lang="en-US"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Best Practice</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Benefits for the Employees</a:t>
            </a:r>
          </a:p>
        </p:txBody>
      </p:sp>
      <p:pic>
        <p:nvPicPr>
          <p:cNvPr id="7" name="Graphic 6">
            <a:extLst>
              <a:ext uri="{FF2B5EF4-FFF2-40B4-BE49-F238E27FC236}">
                <a16:creationId xmlns:a16="http://schemas.microsoft.com/office/drawing/2014/main" id="{5D48A142-AF9D-1BD0-CD17-9E473C9E89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9393" y="3429000"/>
            <a:ext cx="2099151" cy="2656069"/>
          </a:xfrm>
          <a:prstGeom prst="rect">
            <a:avLst/>
          </a:prstGeom>
        </p:spPr>
      </p:pic>
      <p:sp>
        <p:nvSpPr>
          <p:cNvPr id="8" name="TextBox 7">
            <a:extLst>
              <a:ext uri="{FF2B5EF4-FFF2-40B4-BE49-F238E27FC236}">
                <a16:creationId xmlns:a16="http://schemas.microsoft.com/office/drawing/2014/main" id="{181680C2-0F4B-43FB-A544-32C2CBC5CBA2}"/>
              </a:ext>
            </a:extLst>
          </p:cNvPr>
          <p:cNvSpPr txBox="1"/>
          <p:nvPr/>
        </p:nvSpPr>
        <p:spPr>
          <a:xfrm>
            <a:off x="100868" y="6151021"/>
            <a:ext cx="8085870" cy="430887"/>
          </a:xfrm>
          <a:prstGeom prst="rect">
            <a:avLst/>
          </a:prstGeom>
          <a:noFill/>
        </p:spPr>
        <p:txBody>
          <a:bodyPr wrap="square">
            <a:spAutoFit/>
          </a:bodyPr>
          <a:lstStyle/>
          <a:p>
            <a:r>
              <a:rPr lang="en-US" sz="1100" dirty="0"/>
              <a:t>https://www.cloverpop.com/hacking-diversity-with-inclusive-decision-making-white-paper?utm_campaign=Forbes&amp;utm_source=Forbes&amp;utm_medium=Forbes%20Hacking%20Diversity%20White%20Paper</a:t>
            </a:r>
          </a:p>
        </p:txBody>
      </p:sp>
    </p:spTree>
    <p:extLst>
      <p:ext uri="{BB962C8B-B14F-4D97-AF65-F5344CB8AC3E}">
        <p14:creationId xmlns:p14="http://schemas.microsoft.com/office/powerpoint/2010/main" val="1187477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26</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pPr marL="285750" indent="-285750">
              <a:buFont typeface="Wingdings" pitchFamily="2" charset="2"/>
              <a:buChar char="ü"/>
            </a:pPr>
            <a:r>
              <a:rPr lang="en-US" dirty="0"/>
              <a:t>Reduced turnover which helps stabilize workloads</a:t>
            </a:r>
          </a:p>
          <a:p>
            <a:pPr marL="285750" indent="-285750">
              <a:buFont typeface="Wingdings" pitchFamily="2" charset="2"/>
              <a:buChar char="ü"/>
            </a:pPr>
            <a:endParaRPr lang="en-US" dirty="0"/>
          </a:p>
          <a:p>
            <a:pPr marL="285750" indent="-285750">
              <a:buFont typeface="Wingdings" pitchFamily="2" charset="2"/>
              <a:buChar char="ü"/>
            </a:pPr>
            <a:r>
              <a:rPr lang="en-US" dirty="0"/>
              <a:t>Higher employee engagement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pPr marL="285750" indent="-285750">
              <a:buFont typeface="Wingdings" pitchFamily="2" charset="2"/>
              <a:buChar char="v"/>
            </a:pPr>
            <a:endParaRPr lang="en-US"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Best Practice</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Benefits for the Employees</a:t>
            </a:r>
          </a:p>
        </p:txBody>
      </p:sp>
      <p:pic>
        <p:nvPicPr>
          <p:cNvPr id="8" name="Graphic 7">
            <a:extLst>
              <a:ext uri="{FF2B5EF4-FFF2-40B4-BE49-F238E27FC236}">
                <a16:creationId xmlns:a16="http://schemas.microsoft.com/office/drawing/2014/main" id="{B612354D-C970-4AA3-7D47-09C71DF695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9393" y="3429000"/>
            <a:ext cx="2099151" cy="2656069"/>
          </a:xfrm>
          <a:prstGeom prst="rect">
            <a:avLst/>
          </a:prstGeom>
        </p:spPr>
      </p:pic>
    </p:spTree>
    <p:extLst>
      <p:ext uri="{BB962C8B-B14F-4D97-AF65-F5344CB8AC3E}">
        <p14:creationId xmlns:p14="http://schemas.microsoft.com/office/powerpoint/2010/main" val="230968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2F8F45-15D8-42A0-95EA-C9385DC582A0}"/>
              </a:ext>
            </a:extLst>
          </p:cNvPr>
          <p:cNvSpPr>
            <a:spLocks noGrp="1"/>
          </p:cNvSpPr>
          <p:nvPr>
            <p:ph type="ctrTitle"/>
          </p:nvPr>
        </p:nvSpPr>
        <p:spPr/>
        <p:txBody>
          <a:bodyPr/>
          <a:lstStyle/>
          <a:p>
            <a:r>
              <a:rPr lang="en-US" dirty="0"/>
              <a:t>Embedding diversity into your company’s culture</a:t>
            </a:r>
          </a:p>
        </p:txBody>
      </p:sp>
      <p:sp>
        <p:nvSpPr>
          <p:cNvPr id="2" name="TextBox 1">
            <a:extLst>
              <a:ext uri="{FF2B5EF4-FFF2-40B4-BE49-F238E27FC236}">
                <a16:creationId xmlns:a16="http://schemas.microsoft.com/office/drawing/2014/main" id="{F265AB71-1C30-9741-923B-DED3B7EB9ACB}"/>
              </a:ext>
            </a:extLst>
          </p:cNvPr>
          <p:cNvSpPr txBox="1"/>
          <p:nvPr/>
        </p:nvSpPr>
        <p:spPr>
          <a:xfrm>
            <a:off x="2496065" y="2879124"/>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3" name="TextBox 2">
            <a:extLst>
              <a:ext uri="{FF2B5EF4-FFF2-40B4-BE49-F238E27FC236}">
                <a16:creationId xmlns:a16="http://schemas.microsoft.com/office/drawing/2014/main" id="{84F58E9B-7D5F-A94D-84A0-1A6C39B0BB91}"/>
              </a:ext>
            </a:extLst>
          </p:cNvPr>
          <p:cNvSpPr txBox="1"/>
          <p:nvPr/>
        </p:nvSpPr>
        <p:spPr>
          <a:xfrm>
            <a:off x="3138616" y="1173892"/>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5" name="TextBox 4">
            <a:extLst>
              <a:ext uri="{FF2B5EF4-FFF2-40B4-BE49-F238E27FC236}">
                <a16:creationId xmlns:a16="http://schemas.microsoft.com/office/drawing/2014/main" id="{9F965B27-2EE6-620D-75C6-DB3FCD74023D}"/>
              </a:ext>
            </a:extLst>
          </p:cNvPr>
          <p:cNvSpPr txBox="1"/>
          <p:nvPr/>
        </p:nvSpPr>
        <p:spPr>
          <a:xfrm>
            <a:off x="3277590" y="2612571"/>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Tree>
    <p:extLst>
      <p:ext uri="{BB962C8B-B14F-4D97-AF65-F5344CB8AC3E}">
        <p14:creationId xmlns:p14="http://schemas.microsoft.com/office/powerpoint/2010/main" val="197449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28</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r>
              <a:rPr lang="en-US" dirty="0"/>
              <a:t>Adjust how you screen and search for candidates</a:t>
            </a:r>
          </a:p>
          <a:p>
            <a:endParaRPr lang="en-US" dirty="0"/>
          </a:p>
          <a:p>
            <a:r>
              <a:rPr lang="en-US" dirty="0"/>
              <a:t>Hold executive leaders accountable for driving D&amp;I outcomes</a:t>
            </a:r>
          </a:p>
          <a:p>
            <a:br>
              <a:rPr lang="en-US" dirty="0"/>
            </a:br>
            <a:r>
              <a:rPr lang="en-US" dirty="0"/>
              <a:t>Center diversity and inclusion in the business strategy</a:t>
            </a:r>
          </a:p>
          <a:p>
            <a:endParaRPr lang="en-US" dirty="0"/>
          </a:p>
          <a:p>
            <a:r>
              <a:rPr lang="en-US" dirty="0"/>
              <a:t>Create an ERG (Employee Resource Group)  or focus group dedicated to diversity initiatives</a:t>
            </a:r>
          </a:p>
          <a:p>
            <a:endParaRPr lang="en-US" dirty="0"/>
          </a:p>
          <a:p>
            <a:r>
              <a:rPr lang="en-US" dirty="0"/>
              <a:t>Educate your workforce on your company’s diversity initiatives</a:t>
            </a:r>
          </a:p>
          <a:p>
            <a:endParaRPr lang="en-US" dirty="0"/>
          </a:p>
          <a:p>
            <a:r>
              <a:rPr lang="en-US" dirty="0"/>
              <a:t>Pivot from diversity training for leaders to leadership development coaching</a:t>
            </a:r>
          </a:p>
          <a:p>
            <a:endParaRPr lang="en-US"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Best Practices</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Getting Started: Diversity and Culture</a:t>
            </a:r>
          </a:p>
        </p:txBody>
      </p:sp>
      <p:pic>
        <p:nvPicPr>
          <p:cNvPr id="7" name="Graphic 6">
            <a:extLst>
              <a:ext uri="{FF2B5EF4-FFF2-40B4-BE49-F238E27FC236}">
                <a16:creationId xmlns:a16="http://schemas.microsoft.com/office/drawing/2014/main" id="{1ADAB99F-7BA8-3E43-9893-C1FB70419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3255" y="2100965"/>
            <a:ext cx="2099151" cy="2656069"/>
          </a:xfrm>
          <a:prstGeom prst="rect">
            <a:avLst/>
          </a:prstGeom>
        </p:spPr>
      </p:pic>
    </p:spTree>
    <p:extLst>
      <p:ext uri="{BB962C8B-B14F-4D97-AF65-F5344CB8AC3E}">
        <p14:creationId xmlns:p14="http://schemas.microsoft.com/office/powerpoint/2010/main" val="377267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29</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endParaRPr lang="en-US" dirty="0"/>
          </a:p>
          <a:p>
            <a:r>
              <a:rPr lang="en-US" dirty="0"/>
              <a:t>Review your job postings</a:t>
            </a:r>
          </a:p>
          <a:p>
            <a:endParaRPr lang="en-US" dirty="0"/>
          </a:p>
          <a:p>
            <a:r>
              <a:rPr lang="en-US" dirty="0"/>
              <a:t>Assess your interviewing processes and team</a:t>
            </a:r>
          </a:p>
          <a:p>
            <a:endParaRPr lang="en-US" dirty="0"/>
          </a:p>
          <a:p>
            <a:r>
              <a:rPr lang="en-US" dirty="0"/>
              <a:t>Establish an employee referral program</a:t>
            </a:r>
          </a:p>
          <a:p>
            <a:endParaRPr lang="en-US" dirty="0"/>
          </a:p>
          <a:p>
            <a:r>
              <a:rPr lang="en-US" dirty="0"/>
              <a:t>Research which focused job boards are right for your business and include them in your recruiting strategies</a:t>
            </a:r>
          </a:p>
          <a:p>
            <a:endParaRPr lang="en-US" dirty="0"/>
          </a:p>
          <a:p>
            <a:r>
              <a:rPr lang="en-US" dirty="0"/>
              <a:t>Create a culture statement or core values and ensure they are alive in your organization</a:t>
            </a:r>
          </a:p>
          <a:p>
            <a:endParaRPr lang="en-US" dirty="0"/>
          </a:p>
        </p:txBody>
      </p:sp>
      <p:sp>
        <p:nvSpPr>
          <p:cNvPr id="4" name="Text Placeholder 3">
            <a:extLst>
              <a:ext uri="{FF2B5EF4-FFF2-40B4-BE49-F238E27FC236}">
                <a16:creationId xmlns:a16="http://schemas.microsoft.com/office/drawing/2014/main" id="{2B43BEA5-CAB2-4C63-85BF-338F37D5D962}"/>
              </a:ext>
            </a:extLst>
          </p:cNvPr>
          <p:cNvSpPr>
            <a:spLocks noGrp="1"/>
          </p:cNvSpPr>
          <p:nvPr>
            <p:ph type="body" sz="quarter" idx="13"/>
          </p:nvPr>
        </p:nvSpPr>
        <p:spPr/>
        <p:txBody>
          <a:bodyPr/>
          <a:lstStyle/>
          <a:p>
            <a:r>
              <a:rPr lang="en-US" dirty="0"/>
              <a:t>Time to take action</a:t>
            </a:r>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Getting Started: Diversity and Culture</a:t>
            </a:r>
          </a:p>
        </p:txBody>
      </p:sp>
      <p:sp>
        <p:nvSpPr>
          <p:cNvPr id="7" name="TextBox 6">
            <a:extLst>
              <a:ext uri="{FF2B5EF4-FFF2-40B4-BE49-F238E27FC236}">
                <a16:creationId xmlns:a16="http://schemas.microsoft.com/office/drawing/2014/main" id="{8E5D0492-8840-BC4D-83DE-C2126555DE8F}"/>
              </a:ext>
            </a:extLst>
          </p:cNvPr>
          <p:cNvSpPr txBox="1"/>
          <p:nvPr/>
        </p:nvSpPr>
        <p:spPr>
          <a:xfrm>
            <a:off x="1606378" y="2187146"/>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8" name="TextBox 7">
            <a:extLst>
              <a:ext uri="{FF2B5EF4-FFF2-40B4-BE49-F238E27FC236}">
                <a16:creationId xmlns:a16="http://schemas.microsoft.com/office/drawing/2014/main" id="{0B609ED1-C7F1-B943-8C4C-FEE4F549F9CA}"/>
              </a:ext>
            </a:extLst>
          </p:cNvPr>
          <p:cNvSpPr txBox="1"/>
          <p:nvPr/>
        </p:nvSpPr>
        <p:spPr>
          <a:xfrm>
            <a:off x="1470454" y="2483708"/>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pic>
        <p:nvPicPr>
          <p:cNvPr id="9" name="Graphic 8">
            <a:extLst>
              <a:ext uri="{FF2B5EF4-FFF2-40B4-BE49-F238E27FC236}">
                <a16:creationId xmlns:a16="http://schemas.microsoft.com/office/drawing/2014/main" id="{AC20984D-5B43-7735-7EA0-ABDAE580FF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3967" y="2074427"/>
            <a:ext cx="1359384" cy="1341496"/>
          </a:xfrm>
          <a:prstGeom prst="rect">
            <a:avLst/>
          </a:prstGeom>
        </p:spPr>
      </p:pic>
    </p:spTree>
    <p:extLst>
      <p:ext uri="{BB962C8B-B14F-4D97-AF65-F5344CB8AC3E}">
        <p14:creationId xmlns:p14="http://schemas.microsoft.com/office/powerpoint/2010/main" val="53809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A7F2-D3B1-6946-9220-066FCCB79004}"/>
              </a:ext>
            </a:extLst>
          </p:cNvPr>
          <p:cNvSpPr>
            <a:spLocks noGrp="1"/>
          </p:cNvSpPr>
          <p:nvPr>
            <p:ph type="title"/>
          </p:nvPr>
        </p:nvSpPr>
        <p:spPr/>
        <p:txBody>
          <a:bodyPr>
            <a:noAutofit/>
          </a:bodyPr>
          <a:lstStyle/>
          <a:p>
            <a:r>
              <a:rPr lang="en-US" sz="3600" dirty="0"/>
              <a:t>The webinar will begin shortly…</a:t>
            </a:r>
          </a:p>
        </p:txBody>
      </p:sp>
      <p:sp>
        <p:nvSpPr>
          <p:cNvPr id="5" name="Content Placeholder 3">
            <a:extLst>
              <a:ext uri="{FF2B5EF4-FFF2-40B4-BE49-F238E27FC236}">
                <a16:creationId xmlns:a16="http://schemas.microsoft.com/office/drawing/2014/main" id="{26930459-C998-834F-835F-75985411E4A8}"/>
              </a:ext>
            </a:extLst>
          </p:cNvPr>
          <p:cNvSpPr>
            <a:spLocks noGrp="1"/>
          </p:cNvSpPr>
          <p:nvPr>
            <p:ph sz="half" idx="1"/>
          </p:nvPr>
        </p:nvSpPr>
        <p:spPr>
          <a:xfrm>
            <a:off x="838200" y="1825625"/>
            <a:ext cx="3514344" cy="4351339"/>
          </a:xfrm>
        </p:spPr>
        <p:txBody>
          <a:bodyPr anchor="ctr">
            <a:normAutofit fontScale="92500"/>
          </a:bodyPr>
          <a:lstStyle/>
          <a:p>
            <a:pPr marL="0" indent="0" algn="ctr">
              <a:buNone/>
            </a:pPr>
            <a:r>
              <a:rPr lang="en-US" sz="11466" b="1" dirty="0"/>
              <a:t>2:00</a:t>
            </a:r>
          </a:p>
          <a:p>
            <a:pPr marL="0" indent="0" algn="ctr">
              <a:buNone/>
            </a:pPr>
            <a:r>
              <a:rPr lang="en-US" sz="3733" b="1" dirty="0"/>
              <a:t>minutes</a:t>
            </a:r>
          </a:p>
          <a:p>
            <a:pPr marL="0" indent="0" algn="ctr">
              <a:buNone/>
            </a:pPr>
            <a:r>
              <a:rPr lang="en-US" sz="2133" i="1" dirty="0"/>
              <a:t>until the webinar starts</a:t>
            </a:r>
          </a:p>
        </p:txBody>
      </p:sp>
      <p:sp>
        <p:nvSpPr>
          <p:cNvPr id="4" name="Content Placeholder 3">
            <a:extLst>
              <a:ext uri="{FF2B5EF4-FFF2-40B4-BE49-F238E27FC236}">
                <a16:creationId xmlns:a16="http://schemas.microsoft.com/office/drawing/2014/main" id="{0CE095AD-3FBE-DE49-AF37-4DFCB072AA57}"/>
              </a:ext>
            </a:extLst>
          </p:cNvPr>
          <p:cNvSpPr>
            <a:spLocks noGrp="1"/>
          </p:cNvSpPr>
          <p:nvPr>
            <p:ph sz="half" idx="2"/>
          </p:nvPr>
        </p:nvSpPr>
        <p:spPr>
          <a:xfrm>
            <a:off x="4937761" y="1720053"/>
            <a:ext cx="6416040" cy="1125172"/>
          </a:xfrm>
        </p:spPr>
        <p:txBody>
          <a:bodyPr>
            <a:normAutofit fontScale="92500"/>
          </a:bodyPr>
          <a:lstStyle/>
          <a:p>
            <a:pPr marL="0" indent="0">
              <a:buNone/>
            </a:pPr>
            <a:r>
              <a:rPr lang="en-US" sz="3200" b="1" dirty="0">
                <a:solidFill>
                  <a:srgbClr val="0088CE"/>
                </a:solidFill>
              </a:rPr>
              <a:t>While you wait, here are some fast facts about HR outsourcing:</a:t>
            </a:r>
            <a:endParaRPr lang="en-US" sz="3200" dirty="0"/>
          </a:p>
        </p:txBody>
      </p:sp>
      <p:pic>
        <p:nvPicPr>
          <p:cNvPr id="10" name="Picture 9">
            <a:extLst>
              <a:ext uri="{FF2B5EF4-FFF2-40B4-BE49-F238E27FC236}">
                <a16:creationId xmlns:a16="http://schemas.microsoft.com/office/drawing/2014/main" id="{0C2C1277-9F59-FE49-B065-8421659F23BE}"/>
              </a:ext>
            </a:extLst>
          </p:cNvPr>
          <p:cNvPicPr>
            <a:picLocks noChangeAspect="1"/>
          </p:cNvPicPr>
          <p:nvPr/>
        </p:nvPicPr>
        <p:blipFill>
          <a:blip r:embed="rId3"/>
          <a:srcRect/>
          <a:stretch/>
        </p:blipFill>
        <p:spPr>
          <a:xfrm>
            <a:off x="8845815" y="3209544"/>
            <a:ext cx="2310384" cy="2310384"/>
          </a:xfrm>
          <a:prstGeom prst="rect">
            <a:avLst/>
          </a:prstGeom>
        </p:spPr>
      </p:pic>
      <p:sp>
        <p:nvSpPr>
          <p:cNvPr id="11" name="Content Placeholder 3">
            <a:extLst>
              <a:ext uri="{FF2B5EF4-FFF2-40B4-BE49-F238E27FC236}">
                <a16:creationId xmlns:a16="http://schemas.microsoft.com/office/drawing/2014/main" id="{CD88672B-885A-5E4E-B515-8B3E16E4B183}"/>
              </a:ext>
            </a:extLst>
          </p:cNvPr>
          <p:cNvSpPr txBox="1">
            <a:spLocks/>
          </p:cNvSpPr>
          <p:nvPr/>
        </p:nvSpPr>
        <p:spPr>
          <a:xfrm>
            <a:off x="4937762" y="3049524"/>
            <a:ext cx="3908053" cy="2630424"/>
          </a:xfrm>
          <a:prstGeom prst="rect">
            <a:avLst/>
          </a:prstGeom>
        </p:spPr>
        <p:txBody>
          <a:bodyPr vert="horz" lIns="121920" tIns="60960" rIns="121920" bIns="60960" rtlCol="0">
            <a:normAutofit fontScale="92500"/>
          </a:bodyPr>
          <a:lstStyle>
            <a:lvl1pPr marL="350838" indent="-342900" algn="l" defTabSz="914400" rtl="0" eaLnBrk="1" latinLnBrk="0" hangingPunct="1">
              <a:lnSpc>
                <a:spcPct val="100000"/>
              </a:lnSpc>
              <a:spcBef>
                <a:spcPts val="600"/>
              </a:spcBef>
              <a:buSzPct val="98000"/>
              <a:buFontTx/>
              <a:buBlip>
                <a:blip r:embed="rId4"/>
              </a:buBlip>
              <a:tabLst/>
              <a:defRPr sz="3000" kern="1200">
                <a:solidFill>
                  <a:srgbClr val="373737"/>
                </a:solidFill>
                <a:latin typeface="Arial" charset="0"/>
                <a:ea typeface="Arial" charset="0"/>
                <a:cs typeface="Arial" charset="0"/>
              </a:defRPr>
            </a:lvl1pPr>
            <a:lvl2pPr marL="685800" indent="-301752" algn="l" defTabSz="914400" rtl="0" eaLnBrk="1" latinLnBrk="0" hangingPunct="1">
              <a:lnSpc>
                <a:spcPct val="100000"/>
              </a:lnSpc>
              <a:spcBef>
                <a:spcPts val="600"/>
              </a:spcBef>
              <a:buSzPct val="98000"/>
              <a:buFontTx/>
              <a:buBlip>
                <a:blip r:embed="rId4"/>
              </a:buBlip>
              <a:defRPr sz="2600" kern="1200">
                <a:solidFill>
                  <a:srgbClr val="373737"/>
                </a:solidFill>
                <a:latin typeface="Arial" charset="0"/>
                <a:ea typeface="Arial" charset="0"/>
                <a:cs typeface="Arial" charset="0"/>
              </a:defRPr>
            </a:lvl2pPr>
            <a:lvl3pPr marL="1143000" indent="-301752" algn="l" defTabSz="914400" rtl="0" eaLnBrk="1" latinLnBrk="0" hangingPunct="1">
              <a:lnSpc>
                <a:spcPct val="100000"/>
              </a:lnSpc>
              <a:spcBef>
                <a:spcPts val="600"/>
              </a:spcBef>
              <a:buSzPct val="98000"/>
              <a:buFontTx/>
              <a:buBlip>
                <a:blip r:embed="rId4"/>
              </a:buBlip>
              <a:defRPr sz="2200" kern="1200">
                <a:solidFill>
                  <a:srgbClr val="373737"/>
                </a:solidFill>
                <a:latin typeface="Arial" charset="0"/>
                <a:ea typeface="Arial" charset="0"/>
                <a:cs typeface="Arial" charset="0"/>
              </a:defRPr>
            </a:lvl3pPr>
            <a:lvl4pPr marL="1600200" indent="-301752" algn="l" defTabSz="914400" rtl="0" eaLnBrk="1" latinLnBrk="0" hangingPunct="1">
              <a:lnSpc>
                <a:spcPct val="100000"/>
              </a:lnSpc>
              <a:spcBef>
                <a:spcPts val="600"/>
              </a:spcBef>
              <a:buSzPct val="98000"/>
              <a:buFontTx/>
              <a:buBlip>
                <a:blip r:embed="rId4"/>
              </a:buBlip>
              <a:defRPr sz="2000" kern="1200">
                <a:solidFill>
                  <a:srgbClr val="373737"/>
                </a:solidFill>
                <a:latin typeface="Arial" charset="0"/>
                <a:ea typeface="Arial" charset="0"/>
                <a:cs typeface="Arial" charset="0"/>
              </a:defRPr>
            </a:lvl4pPr>
            <a:lvl5pPr marL="2057400" indent="-301752" algn="l" defTabSz="914400" rtl="0" eaLnBrk="1" latinLnBrk="0" hangingPunct="1">
              <a:lnSpc>
                <a:spcPct val="100000"/>
              </a:lnSpc>
              <a:spcBef>
                <a:spcPts val="600"/>
              </a:spcBef>
              <a:buSzPct val="98000"/>
              <a:buFontTx/>
              <a:buBlip>
                <a:blip r:embed="rId4"/>
              </a:buBlip>
              <a:defRPr sz="1900" kern="1200">
                <a:solidFill>
                  <a:srgbClr val="373737"/>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84" indent="0">
              <a:buNone/>
            </a:pPr>
            <a:r>
              <a:rPr lang="en-US" sz="2667" dirty="0"/>
              <a:t>Companies that use a  professional employer organization (PEO) are </a:t>
            </a:r>
            <a:r>
              <a:rPr lang="en-US" sz="2667" b="1" u="sng" dirty="0"/>
              <a:t>28% more satisfied </a:t>
            </a:r>
            <a:r>
              <a:rPr lang="en-US" sz="2667" dirty="0"/>
              <a:t>with their available selection of employee benefits.</a:t>
            </a:r>
          </a:p>
        </p:txBody>
      </p:sp>
      <p:sp>
        <p:nvSpPr>
          <p:cNvPr id="12" name="TextBox 11">
            <a:extLst>
              <a:ext uri="{FF2B5EF4-FFF2-40B4-BE49-F238E27FC236}">
                <a16:creationId xmlns:a16="http://schemas.microsoft.com/office/drawing/2014/main" id="{39BD205F-ACFD-CD4E-9C9E-53E5377FD1D5}"/>
              </a:ext>
            </a:extLst>
          </p:cNvPr>
          <p:cNvSpPr txBox="1"/>
          <p:nvPr/>
        </p:nvSpPr>
        <p:spPr>
          <a:xfrm>
            <a:off x="4937762" y="6011807"/>
            <a:ext cx="6257545" cy="235898"/>
          </a:xfrm>
          <a:prstGeom prst="rect">
            <a:avLst/>
          </a:prstGeom>
          <a:noFill/>
        </p:spPr>
        <p:txBody>
          <a:bodyPr wrap="square" rtlCol="0">
            <a:spAutoFit/>
          </a:bodyPr>
          <a:lstStyle/>
          <a:p>
            <a:r>
              <a:rPr lang="en-US" sz="933" dirty="0"/>
              <a:t>“PEOs: Taking Outsourcing a Step Beyond Pays off for Small &amp; Mid-Sized Companies” </a:t>
            </a:r>
            <a:r>
              <a:rPr lang="en-US" sz="933" i="1" dirty="0"/>
              <a:t>Aberdeen Group, 2011</a:t>
            </a:r>
          </a:p>
        </p:txBody>
      </p:sp>
    </p:spTree>
    <p:extLst>
      <p:ext uri="{BB962C8B-B14F-4D97-AF65-F5344CB8AC3E}">
        <p14:creationId xmlns:p14="http://schemas.microsoft.com/office/powerpoint/2010/main" val="216508818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BE4B6C-5E00-40FE-AB6D-5A97ED3C5558}"/>
              </a:ext>
            </a:extLst>
          </p:cNvPr>
          <p:cNvSpPr>
            <a:spLocks noGrp="1"/>
          </p:cNvSpPr>
          <p:nvPr>
            <p:ph type="ctrTitle"/>
          </p:nvPr>
        </p:nvSpPr>
        <p:spPr/>
        <p:txBody>
          <a:bodyPr/>
          <a:lstStyle/>
          <a:p>
            <a:r>
              <a:rPr lang="en-US" dirty="0"/>
              <a:t>Bringing it All Together</a:t>
            </a:r>
          </a:p>
        </p:txBody>
      </p:sp>
    </p:spTree>
    <p:extLst>
      <p:ext uri="{BB962C8B-B14F-4D97-AF65-F5344CB8AC3E}">
        <p14:creationId xmlns:p14="http://schemas.microsoft.com/office/powerpoint/2010/main" val="365503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31</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a:xfrm>
            <a:off x="575631" y="1235677"/>
            <a:ext cx="11006769" cy="4936524"/>
          </a:xfrm>
        </p:spPr>
        <p:txBody>
          <a:bodyPr/>
          <a:lstStyle/>
          <a:p>
            <a:endParaRPr lang="en-US" dirty="0"/>
          </a:p>
          <a:p>
            <a:pPr marL="285750" indent="-285750">
              <a:buFont typeface="Wingdings" pitchFamily="2" charset="2"/>
              <a:buChar char="Ø"/>
            </a:pPr>
            <a:endParaRPr lang="en-US" dirty="0"/>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In a Nutshell</a:t>
            </a:r>
          </a:p>
        </p:txBody>
      </p:sp>
      <p:sp>
        <p:nvSpPr>
          <p:cNvPr id="7" name="TextBox 6">
            <a:extLst>
              <a:ext uri="{FF2B5EF4-FFF2-40B4-BE49-F238E27FC236}">
                <a16:creationId xmlns:a16="http://schemas.microsoft.com/office/drawing/2014/main" id="{8E5D0492-8840-BC4D-83DE-C2126555DE8F}"/>
              </a:ext>
            </a:extLst>
          </p:cNvPr>
          <p:cNvSpPr txBox="1"/>
          <p:nvPr/>
        </p:nvSpPr>
        <p:spPr>
          <a:xfrm>
            <a:off x="1606378" y="2187146"/>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8" name="TextBox 7">
            <a:extLst>
              <a:ext uri="{FF2B5EF4-FFF2-40B4-BE49-F238E27FC236}">
                <a16:creationId xmlns:a16="http://schemas.microsoft.com/office/drawing/2014/main" id="{0B609ED1-C7F1-B943-8C4C-FEE4F549F9CA}"/>
              </a:ext>
            </a:extLst>
          </p:cNvPr>
          <p:cNvSpPr txBox="1"/>
          <p:nvPr/>
        </p:nvSpPr>
        <p:spPr>
          <a:xfrm>
            <a:off x="1470454" y="2483708"/>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6" name="TextBox 5">
            <a:extLst>
              <a:ext uri="{FF2B5EF4-FFF2-40B4-BE49-F238E27FC236}">
                <a16:creationId xmlns:a16="http://schemas.microsoft.com/office/drawing/2014/main" id="{5EC708B9-5B40-B74B-BF7B-9D4868124892}"/>
              </a:ext>
            </a:extLst>
          </p:cNvPr>
          <p:cNvSpPr txBox="1"/>
          <p:nvPr/>
        </p:nvSpPr>
        <p:spPr>
          <a:xfrm>
            <a:off x="575631" y="1841157"/>
            <a:ext cx="11097771" cy="4448432"/>
          </a:xfrm>
          <a:prstGeom prst="rect">
            <a:avLst/>
          </a:prstGeom>
          <a:noFill/>
        </p:spPr>
        <p:txBody>
          <a:bodyPr wrap="square" rtlCol="0">
            <a:noAutofit/>
          </a:bodyPr>
          <a:lstStyle/>
          <a:p>
            <a:pPr marL="285750" indent="-285750">
              <a:buFont typeface="Wingdings" pitchFamily="2" charset="2"/>
              <a:buChar char="Ø"/>
            </a:pPr>
            <a:endParaRPr lang="en-US" sz="1600" b="1" dirty="0">
              <a:latin typeface="Palatino" pitchFamily="2" charset="0"/>
              <a:ea typeface="Palatino" pitchFamily="2" charset="0"/>
            </a:endParaRPr>
          </a:p>
          <a:p>
            <a:pPr marL="285750" indent="-285750">
              <a:buFont typeface="Wingdings" pitchFamily="2" charset="2"/>
              <a:buChar char="Ø"/>
            </a:pPr>
            <a:endParaRPr lang="en-US" sz="1600" b="1" dirty="0">
              <a:latin typeface="Palatino" pitchFamily="2" charset="0"/>
              <a:ea typeface="Palatino" pitchFamily="2" charset="0"/>
            </a:endParaRPr>
          </a:p>
        </p:txBody>
      </p:sp>
      <p:sp>
        <p:nvSpPr>
          <p:cNvPr id="11" name="TextBox 10">
            <a:extLst>
              <a:ext uri="{FF2B5EF4-FFF2-40B4-BE49-F238E27FC236}">
                <a16:creationId xmlns:a16="http://schemas.microsoft.com/office/drawing/2014/main" id="{EE4ED985-7913-294A-9E3E-1B6CA1FFB536}"/>
              </a:ext>
            </a:extLst>
          </p:cNvPr>
          <p:cNvSpPr txBox="1"/>
          <p:nvPr/>
        </p:nvSpPr>
        <p:spPr>
          <a:xfrm>
            <a:off x="691978" y="1235677"/>
            <a:ext cx="10713308" cy="5053912"/>
          </a:xfrm>
          <a:prstGeom prst="rect">
            <a:avLst/>
          </a:prstGeom>
          <a:noFill/>
        </p:spPr>
        <p:txBody>
          <a:bodyPr wrap="square" rtlCol="0">
            <a:noAutofit/>
          </a:bodyPr>
          <a:lstStyle/>
          <a:p>
            <a:pPr algn="l"/>
            <a:r>
              <a:rPr lang="en-US" sz="2000" b="1" dirty="0">
                <a:latin typeface="Palatino" pitchFamily="2" charset="0"/>
                <a:ea typeface="Palatino" pitchFamily="2" charset="0"/>
              </a:rPr>
              <a:t>Ensuring diversity is embedded into your culture requires </a:t>
            </a:r>
            <a:r>
              <a:rPr lang="en-US" sz="2000" b="1" i="1" dirty="0">
                <a:latin typeface="Palatino" pitchFamily="2" charset="0"/>
                <a:ea typeface="Palatino" pitchFamily="2" charset="0"/>
              </a:rPr>
              <a:t>intention</a:t>
            </a:r>
            <a:r>
              <a:rPr lang="en-US" sz="2000" b="1" dirty="0">
                <a:latin typeface="Palatino" pitchFamily="2" charset="0"/>
                <a:ea typeface="Palatino" pitchFamily="2" charset="0"/>
              </a:rPr>
              <a:t>.  </a:t>
            </a:r>
          </a:p>
          <a:p>
            <a:pPr algn="l"/>
            <a:endParaRPr lang="en-US" sz="1600" b="1" u="sng" dirty="0">
              <a:latin typeface="Palatino" pitchFamily="2" charset="0"/>
              <a:ea typeface="Palatino" pitchFamily="2" charset="0"/>
            </a:endParaRPr>
          </a:p>
          <a:p>
            <a:pPr algn="l"/>
            <a:r>
              <a:rPr lang="en-US" sz="1600" b="1" u="sng" dirty="0">
                <a:latin typeface="Palatino" pitchFamily="2" charset="0"/>
                <a:ea typeface="Palatino" pitchFamily="2" charset="0"/>
              </a:rPr>
              <a:t>It starts at the top</a:t>
            </a:r>
            <a:r>
              <a:rPr lang="en-US" sz="1600" b="1" dirty="0">
                <a:latin typeface="Palatino" pitchFamily="2" charset="0"/>
                <a:ea typeface="Palatino" pitchFamily="2" charset="0"/>
              </a:rPr>
              <a:t>.</a:t>
            </a:r>
            <a:endParaRPr lang="en-US" sz="1600" b="1" u="sng" dirty="0">
              <a:latin typeface="Palatino" pitchFamily="2" charset="0"/>
              <a:ea typeface="Palatino" pitchFamily="2" charset="0"/>
            </a:endParaRPr>
          </a:p>
          <a:p>
            <a:pPr algn="l"/>
            <a:endParaRPr lang="en-US" sz="1600" b="1" u="sng" dirty="0">
              <a:latin typeface="Palatino" pitchFamily="2" charset="0"/>
              <a:ea typeface="Palatino" pitchFamily="2" charset="0"/>
            </a:endParaRPr>
          </a:p>
          <a:p>
            <a:pPr marL="342900" indent="-342900">
              <a:buFont typeface="+mj-lt"/>
              <a:buAutoNum type="arabicPeriod"/>
            </a:pPr>
            <a:r>
              <a:rPr lang="en-US" sz="1600" b="1" dirty="0">
                <a:latin typeface="Palatino" pitchFamily="2" charset="0"/>
                <a:ea typeface="Palatino" pitchFamily="2" charset="0"/>
              </a:rPr>
              <a:t>Ensure diversity initiatives are part of your strategic planning</a:t>
            </a:r>
          </a:p>
          <a:p>
            <a:pPr marL="342900" indent="-342900">
              <a:buFont typeface="+mj-lt"/>
              <a:buAutoNum type="arabicPeriod"/>
            </a:pPr>
            <a:endParaRPr lang="en-US" sz="1600" b="1" dirty="0">
              <a:latin typeface="Palatino" pitchFamily="2" charset="0"/>
              <a:ea typeface="Palatino" pitchFamily="2" charset="0"/>
            </a:endParaRPr>
          </a:p>
          <a:p>
            <a:pPr marL="342900" indent="-342900" algn="l">
              <a:buFont typeface="+mj-lt"/>
              <a:buAutoNum type="arabicPeriod"/>
            </a:pPr>
            <a:r>
              <a:rPr lang="en-US" sz="1600" b="1" dirty="0">
                <a:latin typeface="Palatino" pitchFamily="2" charset="0"/>
                <a:ea typeface="Palatino" pitchFamily="2" charset="0"/>
              </a:rPr>
              <a:t>Track your diversity initiatives, measure the effectiveness of each and pivot if something is not achieving the desired result</a:t>
            </a:r>
          </a:p>
          <a:p>
            <a:pPr marL="342900" indent="-342900" algn="l">
              <a:buFont typeface="+mj-lt"/>
              <a:buAutoNum type="arabicPeriod"/>
            </a:pPr>
            <a:endParaRPr lang="en-US" sz="1600" b="1" dirty="0">
              <a:latin typeface="Palatino" pitchFamily="2" charset="0"/>
              <a:ea typeface="Palatino" pitchFamily="2" charset="0"/>
            </a:endParaRPr>
          </a:p>
          <a:p>
            <a:pPr marL="342900" indent="-342900" algn="l">
              <a:buFont typeface="+mj-lt"/>
              <a:buAutoNum type="arabicPeriod"/>
            </a:pPr>
            <a:r>
              <a:rPr lang="en-US" sz="1600" b="1" dirty="0">
                <a:latin typeface="Palatino" pitchFamily="2" charset="0"/>
                <a:ea typeface="Palatino" pitchFamily="2" charset="0"/>
              </a:rPr>
              <a:t>Hold your leaders accountable for results</a:t>
            </a:r>
          </a:p>
          <a:p>
            <a:pPr marL="342900" indent="-342900" algn="l">
              <a:buFont typeface="+mj-lt"/>
              <a:buAutoNum type="arabicPeriod"/>
            </a:pPr>
            <a:endParaRPr lang="en-US" sz="1600" b="1" dirty="0">
              <a:latin typeface="Palatino" pitchFamily="2" charset="0"/>
              <a:ea typeface="Palatino" pitchFamily="2" charset="0"/>
            </a:endParaRPr>
          </a:p>
          <a:p>
            <a:pPr marL="342900" indent="-342900" algn="l">
              <a:buFont typeface="+mj-lt"/>
              <a:buAutoNum type="arabicPeriod"/>
            </a:pPr>
            <a:r>
              <a:rPr lang="en-US" sz="1600" b="1" dirty="0">
                <a:latin typeface="Palatino" pitchFamily="2" charset="0"/>
                <a:ea typeface="Palatino" pitchFamily="2" charset="0"/>
              </a:rPr>
              <a:t>Showcase your company’s diversity efforts not only with your employees, but also in your recruiting</a:t>
            </a:r>
          </a:p>
          <a:p>
            <a:pPr marL="342900" indent="-342900" algn="l">
              <a:buFont typeface="+mj-lt"/>
              <a:buAutoNum type="arabicPeriod"/>
            </a:pPr>
            <a:endParaRPr lang="en-US" sz="1600" b="1" dirty="0">
              <a:latin typeface="Palatino" pitchFamily="2" charset="0"/>
              <a:ea typeface="Palatino" pitchFamily="2" charset="0"/>
            </a:endParaRPr>
          </a:p>
          <a:p>
            <a:pPr marL="342900" indent="-342900" algn="l">
              <a:buFont typeface="+mj-lt"/>
              <a:buAutoNum type="arabicPeriod"/>
            </a:pPr>
            <a:r>
              <a:rPr lang="en-US" sz="1600" b="1" dirty="0">
                <a:latin typeface="Palatino" pitchFamily="2" charset="0"/>
                <a:ea typeface="Palatino" pitchFamily="2" charset="0"/>
              </a:rPr>
              <a:t>Acknowledge recruiting biases and implement strategies to address</a:t>
            </a:r>
          </a:p>
          <a:p>
            <a:pPr marL="342900" indent="-342900" algn="l">
              <a:buFont typeface="+mj-lt"/>
              <a:buAutoNum type="arabicPeriod"/>
            </a:pPr>
            <a:endParaRPr lang="en-US" sz="1600" b="1" dirty="0">
              <a:latin typeface="Palatino" pitchFamily="2" charset="0"/>
              <a:ea typeface="Palatino" pitchFamily="2" charset="0"/>
            </a:endParaRPr>
          </a:p>
          <a:p>
            <a:pPr marL="342900" indent="-342900" algn="l">
              <a:buFont typeface="+mj-lt"/>
              <a:buAutoNum type="arabicPeriod"/>
            </a:pPr>
            <a:r>
              <a:rPr lang="en-US" sz="1600" b="1" dirty="0">
                <a:latin typeface="Palatino" pitchFamily="2" charset="0"/>
                <a:ea typeface="Palatino" pitchFamily="2" charset="0"/>
              </a:rPr>
              <a:t>Lead, coach and train your leadership team!</a:t>
            </a:r>
          </a:p>
        </p:txBody>
      </p:sp>
      <p:pic>
        <p:nvPicPr>
          <p:cNvPr id="12" name="Graphic 11">
            <a:extLst>
              <a:ext uri="{FF2B5EF4-FFF2-40B4-BE49-F238E27FC236}">
                <a16:creationId xmlns:a16="http://schemas.microsoft.com/office/drawing/2014/main" id="{523403E3-9E1B-9C43-B4CD-7DA1C074E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2541" y="4614670"/>
            <a:ext cx="1674919" cy="1674919"/>
          </a:xfrm>
          <a:prstGeom prst="rect">
            <a:avLst/>
          </a:prstGeom>
        </p:spPr>
      </p:pic>
    </p:spTree>
    <p:extLst>
      <p:ext uri="{BB962C8B-B14F-4D97-AF65-F5344CB8AC3E}">
        <p14:creationId xmlns:p14="http://schemas.microsoft.com/office/powerpoint/2010/main" val="478577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32</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a:xfrm>
            <a:off x="575631" y="1235677"/>
            <a:ext cx="11006769" cy="4936524"/>
          </a:xfrm>
        </p:spPr>
        <p:txBody>
          <a:bodyPr/>
          <a:lstStyle/>
          <a:p>
            <a:endParaRPr lang="en-US" dirty="0"/>
          </a:p>
          <a:p>
            <a:pPr marL="285750" indent="-285750">
              <a:buFont typeface="Wingdings" pitchFamily="2" charset="2"/>
              <a:buChar char="Ø"/>
            </a:pPr>
            <a:endParaRPr lang="en-US" dirty="0"/>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Questions</a:t>
            </a:r>
          </a:p>
        </p:txBody>
      </p:sp>
      <p:sp>
        <p:nvSpPr>
          <p:cNvPr id="7" name="TextBox 6">
            <a:extLst>
              <a:ext uri="{FF2B5EF4-FFF2-40B4-BE49-F238E27FC236}">
                <a16:creationId xmlns:a16="http://schemas.microsoft.com/office/drawing/2014/main" id="{8E5D0492-8840-BC4D-83DE-C2126555DE8F}"/>
              </a:ext>
            </a:extLst>
          </p:cNvPr>
          <p:cNvSpPr txBox="1"/>
          <p:nvPr/>
        </p:nvSpPr>
        <p:spPr>
          <a:xfrm>
            <a:off x="1606378" y="2187146"/>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8" name="TextBox 7">
            <a:extLst>
              <a:ext uri="{FF2B5EF4-FFF2-40B4-BE49-F238E27FC236}">
                <a16:creationId xmlns:a16="http://schemas.microsoft.com/office/drawing/2014/main" id="{0B609ED1-C7F1-B943-8C4C-FEE4F549F9CA}"/>
              </a:ext>
            </a:extLst>
          </p:cNvPr>
          <p:cNvSpPr txBox="1"/>
          <p:nvPr/>
        </p:nvSpPr>
        <p:spPr>
          <a:xfrm>
            <a:off x="1470454" y="2483708"/>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6" name="TextBox 5">
            <a:extLst>
              <a:ext uri="{FF2B5EF4-FFF2-40B4-BE49-F238E27FC236}">
                <a16:creationId xmlns:a16="http://schemas.microsoft.com/office/drawing/2014/main" id="{5EC708B9-5B40-B74B-BF7B-9D4868124892}"/>
              </a:ext>
            </a:extLst>
          </p:cNvPr>
          <p:cNvSpPr txBox="1"/>
          <p:nvPr/>
        </p:nvSpPr>
        <p:spPr>
          <a:xfrm>
            <a:off x="575631" y="1841157"/>
            <a:ext cx="11097771" cy="4448432"/>
          </a:xfrm>
          <a:prstGeom prst="rect">
            <a:avLst/>
          </a:prstGeom>
          <a:noFill/>
        </p:spPr>
        <p:txBody>
          <a:bodyPr wrap="square" rtlCol="0">
            <a:noAutofit/>
          </a:bodyPr>
          <a:lstStyle/>
          <a:p>
            <a:pPr marL="285750" indent="-285750">
              <a:buFont typeface="Wingdings" pitchFamily="2" charset="2"/>
              <a:buChar char="Ø"/>
            </a:pPr>
            <a:endParaRPr lang="en-US" sz="1600" b="1" dirty="0">
              <a:latin typeface="Palatino" pitchFamily="2" charset="0"/>
              <a:ea typeface="Palatino" pitchFamily="2" charset="0"/>
            </a:endParaRPr>
          </a:p>
          <a:p>
            <a:pPr marL="285750" indent="-285750">
              <a:buFont typeface="Wingdings" pitchFamily="2" charset="2"/>
              <a:buChar char="Ø"/>
            </a:pPr>
            <a:endParaRPr lang="en-US" sz="1600" b="1" dirty="0">
              <a:latin typeface="Palatino" pitchFamily="2" charset="0"/>
              <a:ea typeface="Palatino" pitchFamily="2" charset="0"/>
            </a:endParaRPr>
          </a:p>
        </p:txBody>
      </p:sp>
      <p:sp>
        <p:nvSpPr>
          <p:cNvPr id="11" name="TextBox 10">
            <a:extLst>
              <a:ext uri="{FF2B5EF4-FFF2-40B4-BE49-F238E27FC236}">
                <a16:creationId xmlns:a16="http://schemas.microsoft.com/office/drawing/2014/main" id="{EE4ED985-7913-294A-9E3E-1B6CA1FFB536}"/>
              </a:ext>
            </a:extLst>
          </p:cNvPr>
          <p:cNvSpPr txBox="1"/>
          <p:nvPr/>
        </p:nvSpPr>
        <p:spPr>
          <a:xfrm>
            <a:off x="691978" y="1235677"/>
            <a:ext cx="10713308" cy="5053912"/>
          </a:xfrm>
          <a:prstGeom prst="rect">
            <a:avLst/>
          </a:prstGeom>
          <a:noFill/>
        </p:spPr>
        <p:txBody>
          <a:bodyPr wrap="square" rtlCol="0">
            <a:noAutofit/>
          </a:bodyPr>
          <a:lstStyle/>
          <a:p>
            <a:pPr marL="285750" indent="-285750" algn="l">
              <a:buFont typeface="Wingdings" pitchFamily="2" charset="2"/>
              <a:buChar char="§"/>
            </a:pPr>
            <a:endParaRPr lang="en-US" sz="1600" b="1" dirty="0">
              <a:latin typeface="Palatino" pitchFamily="2" charset="0"/>
              <a:ea typeface="Palatino" pitchFamily="2" charset="0"/>
            </a:endParaRPr>
          </a:p>
          <a:p>
            <a:pPr algn="l"/>
            <a:endParaRPr lang="en-US" sz="1600" b="1" dirty="0">
              <a:latin typeface="Palatino" pitchFamily="2" charset="0"/>
              <a:ea typeface="Palatino" pitchFamily="2" charset="0"/>
            </a:endParaRPr>
          </a:p>
          <a:p>
            <a:pPr marL="285750" indent="-285750" algn="l">
              <a:buFont typeface="Wingdings" pitchFamily="2" charset="2"/>
              <a:buChar char="§"/>
            </a:pPr>
            <a:endParaRPr lang="en-US" sz="1600" b="1" dirty="0">
              <a:latin typeface="Palatino" pitchFamily="2" charset="0"/>
              <a:ea typeface="Palatino" pitchFamily="2" charset="0"/>
            </a:endParaRPr>
          </a:p>
        </p:txBody>
      </p:sp>
      <p:pic>
        <p:nvPicPr>
          <p:cNvPr id="10" name="Content Placeholder 3">
            <a:extLst>
              <a:ext uri="{FF2B5EF4-FFF2-40B4-BE49-F238E27FC236}">
                <a16:creationId xmlns:a16="http://schemas.microsoft.com/office/drawing/2014/main" id="{F209BBA1-D5A5-AA44-8370-1F25A1E75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0" r="10604" b="3852"/>
          <a:stretch/>
        </p:blipFill>
        <p:spPr>
          <a:xfrm>
            <a:off x="804673" y="1557313"/>
            <a:ext cx="3981212" cy="4596385"/>
          </a:xfrm>
          <a:prstGeom prst="rect">
            <a:avLst/>
          </a:prstGeom>
        </p:spPr>
      </p:pic>
      <p:sp>
        <p:nvSpPr>
          <p:cNvPr id="12" name="TextBox 11">
            <a:extLst>
              <a:ext uri="{FF2B5EF4-FFF2-40B4-BE49-F238E27FC236}">
                <a16:creationId xmlns:a16="http://schemas.microsoft.com/office/drawing/2014/main" id="{DE7F00AB-65D0-884D-85E5-4903BA2339B3}"/>
              </a:ext>
            </a:extLst>
          </p:cNvPr>
          <p:cNvSpPr txBox="1"/>
          <p:nvPr/>
        </p:nvSpPr>
        <p:spPr>
          <a:xfrm>
            <a:off x="5230368" y="1629383"/>
            <a:ext cx="6035040" cy="4524315"/>
          </a:xfrm>
          <a:prstGeom prst="rect">
            <a:avLst/>
          </a:prstGeom>
          <a:noFill/>
        </p:spPr>
        <p:txBody>
          <a:bodyPr wrap="square">
            <a:spAutoFit/>
          </a:bodyPr>
          <a:lstStyle/>
          <a:p>
            <a:pPr algn="ctr">
              <a:defRPr/>
            </a:pPr>
            <a:r>
              <a:rPr lang="en-US" sz="3200" dirty="0">
                <a:latin typeface="Palatino" pitchFamily="2" charset="77"/>
                <a:ea typeface="Palatino" pitchFamily="2" charset="77"/>
              </a:rPr>
              <a:t>You can type questions for our presenter in the chat pane of your Go-to-Webinar menu bar.</a:t>
            </a:r>
          </a:p>
          <a:p>
            <a:pPr algn="ctr">
              <a:defRPr/>
            </a:pPr>
            <a:endParaRPr lang="en-US" sz="3200" dirty="0">
              <a:latin typeface="Palatino" pitchFamily="2" charset="77"/>
              <a:ea typeface="Palatino" pitchFamily="2" charset="77"/>
            </a:endParaRPr>
          </a:p>
          <a:p>
            <a:pPr algn="ctr">
              <a:defRPr/>
            </a:pPr>
            <a:r>
              <a:rPr lang="en-US" sz="3200" dirty="0">
                <a:latin typeface="Palatino" pitchFamily="2" charset="77"/>
                <a:ea typeface="Palatino" pitchFamily="2" charset="77"/>
              </a:rPr>
              <a:t>If we don’t get to your questions during the Q&amp;A session of this presentation, you can email them to </a:t>
            </a:r>
            <a:r>
              <a:rPr lang="en-US" sz="3200" dirty="0">
                <a:latin typeface="Palatino" pitchFamily="2" charset="77"/>
                <a:ea typeface="Palatino" pitchFamily="2" charset="77"/>
                <a:hlinkClick r:id="rId4"/>
              </a:rPr>
              <a:t>info@gnapartners.com</a:t>
            </a:r>
            <a:r>
              <a:rPr lang="en-US" sz="3200" dirty="0">
                <a:latin typeface="Palatino" pitchFamily="2" charset="77"/>
                <a:ea typeface="Palatino" pitchFamily="2" charset="77"/>
              </a:rPr>
              <a:t>. </a:t>
            </a:r>
          </a:p>
        </p:txBody>
      </p:sp>
    </p:spTree>
    <p:extLst>
      <p:ext uri="{BB962C8B-B14F-4D97-AF65-F5344CB8AC3E}">
        <p14:creationId xmlns:p14="http://schemas.microsoft.com/office/powerpoint/2010/main" val="2520363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A2E11D78-FFAE-474A-98F4-4FEF407B7760}"/>
              </a:ext>
            </a:extLst>
          </p:cNvPr>
          <p:cNvSpPr>
            <a:spLocks noGrp="1" noChangeArrowheads="1"/>
          </p:cNvSpPr>
          <p:nvPr>
            <p:ph type="title"/>
          </p:nvPr>
        </p:nvSpPr>
        <p:spPr/>
        <p:txBody>
          <a:bodyPr/>
          <a:lstStyle/>
          <a:p>
            <a:r>
              <a:rPr lang="en-US" altLang="en-US" dirty="0"/>
              <a:t>Resources</a:t>
            </a:r>
          </a:p>
        </p:txBody>
      </p:sp>
      <p:sp>
        <p:nvSpPr>
          <p:cNvPr id="3" name="Content Placeholder 2"/>
          <p:cNvSpPr>
            <a:spLocks noGrp="1"/>
          </p:cNvSpPr>
          <p:nvPr>
            <p:ph idx="1"/>
          </p:nvPr>
        </p:nvSpPr>
        <p:spPr/>
        <p:txBody>
          <a:bodyPr anchor="ctr">
            <a:normAutofit/>
          </a:bodyPr>
          <a:lstStyle/>
          <a:p>
            <a:pPr algn="ctr"/>
            <a:r>
              <a:rPr lang="en-US" sz="5333" dirty="0">
                <a:latin typeface="Palatino" pitchFamily="2" charset="77"/>
                <a:ea typeface="Palatino" pitchFamily="2" charset="77"/>
              </a:rPr>
              <a:t>For additional resources, including our on-demand webinars, visit: </a:t>
            </a:r>
            <a:r>
              <a:rPr lang="en-US" sz="5333" dirty="0">
                <a:latin typeface="Palatino" pitchFamily="2" charset="77"/>
                <a:ea typeface="Palatino" pitchFamily="2" charset="77"/>
                <a:hlinkClick r:id="rId3"/>
              </a:rPr>
              <a:t>gnapartners.com/resources</a:t>
            </a:r>
            <a:endParaRPr lang="en-US" sz="5333" dirty="0">
              <a:latin typeface="Palatino" pitchFamily="2" charset="77"/>
              <a:ea typeface="Palatino" pitchFamily="2" charset="77"/>
            </a:endParaRPr>
          </a:p>
        </p:txBody>
      </p:sp>
    </p:spTree>
    <p:extLst>
      <p:ext uri="{BB962C8B-B14F-4D97-AF65-F5344CB8AC3E}">
        <p14:creationId xmlns:p14="http://schemas.microsoft.com/office/powerpoint/2010/main" val="333808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A7F2-D3B1-6946-9220-066FCCB79004}"/>
              </a:ext>
            </a:extLst>
          </p:cNvPr>
          <p:cNvSpPr>
            <a:spLocks noGrp="1"/>
          </p:cNvSpPr>
          <p:nvPr>
            <p:ph type="title"/>
          </p:nvPr>
        </p:nvSpPr>
        <p:spPr/>
        <p:txBody>
          <a:bodyPr>
            <a:noAutofit/>
          </a:bodyPr>
          <a:lstStyle/>
          <a:p>
            <a:r>
              <a:rPr lang="en-US" sz="3600" dirty="0"/>
              <a:t>The webinar will begin shortly…</a:t>
            </a:r>
          </a:p>
        </p:txBody>
      </p:sp>
      <p:sp>
        <p:nvSpPr>
          <p:cNvPr id="4" name="Content Placeholder 3">
            <a:extLst>
              <a:ext uri="{FF2B5EF4-FFF2-40B4-BE49-F238E27FC236}">
                <a16:creationId xmlns:a16="http://schemas.microsoft.com/office/drawing/2014/main" id="{0CE095AD-3FBE-DE49-AF37-4DFCB072AA57}"/>
              </a:ext>
            </a:extLst>
          </p:cNvPr>
          <p:cNvSpPr>
            <a:spLocks noGrp="1"/>
          </p:cNvSpPr>
          <p:nvPr>
            <p:ph sz="half" idx="2"/>
          </p:nvPr>
        </p:nvSpPr>
        <p:spPr>
          <a:xfrm>
            <a:off x="4937761" y="1720053"/>
            <a:ext cx="6416040" cy="1125172"/>
          </a:xfrm>
        </p:spPr>
        <p:txBody>
          <a:bodyPr>
            <a:normAutofit fontScale="92500"/>
          </a:bodyPr>
          <a:lstStyle/>
          <a:p>
            <a:pPr marL="0" indent="0">
              <a:buNone/>
            </a:pPr>
            <a:r>
              <a:rPr lang="en-US" sz="3200" b="1" dirty="0">
                <a:solidFill>
                  <a:srgbClr val="0088CE"/>
                </a:solidFill>
              </a:rPr>
              <a:t>While you wait, here are some fast facts about HR outsourcing:</a:t>
            </a:r>
            <a:endParaRPr lang="en-US" sz="3200" dirty="0"/>
          </a:p>
        </p:txBody>
      </p:sp>
      <p:sp>
        <p:nvSpPr>
          <p:cNvPr id="5" name="Content Placeholder 3">
            <a:extLst>
              <a:ext uri="{FF2B5EF4-FFF2-40B4-BE49-F238E27FC236}">
                <a16:creationId xmlns:a16="http://schemas.microsoft.com/office/drawing/2014/main" id="{26930459-C998-834F-835F-75985411E4A8}"/>
              </a:ext>
            </a:extLst>
          </p:cNvPr>
          <p:cNvSpPr>
            <a:spLocks noGrp="1"/>
          </p:cNvSpPr>
          <p:nvPr>
            <p:ph sz="half" idx="1"/>
          </p:nvPr>
        </p:nvSpPr>
        <p:spPr>
          <a:xfrm>
            <a:off x="838200" y="1825625"/>
            <a:ext cx="3514344" cy="4351339"/>
          </a:xfrm>
        </p:spPr>
        <p:txBody>
          <a:bodyPr anchor="ctr">
            <a:normAutofit fontScale="92500"/>
          </a:bodyPr>
          <a:lstStyle/>
          <a:p>
            <a:pPr marL="0" indent="0" algn="ctr">
              <a:buNone/>
            </a:pPr>
            <a:r>
              <a:rPr lang="en-US" sz="11466" b="1" dirty="0"/>
              <a:t>1:00</a:t>
            </a:r>
          </a:p>
          <a:p>
            <a:pPr marL="0" indent="0" algn="ctr">
              <a:buNone/>
            </a:pPr>
            <a:r>
              <a:rPr lang="en-US" sz="3733" b="1" dirty="0"/>
              <a:t>minute</a:t>
            </a:r>
          </a:p>
          <a:p>
            <a:pPr marL="0" indent="0" algn="ctr">
              <a:buNone/>
            </a:pPr>
            <a:r>
              <a:rPr lang="en-US" sz="2133" i="1" dirty="0"/>
              <a:t>until the webinar starts</a:t>
            </a:r>
          </a:p>
        </p:txBody>
      </p:sp>
      <p:pic>
        <p:nvPicPr>
          <p:cNvPr id="10" name="Picture 9">
            <a:extLst>
              <a:ext uri="{FF2B5EF4-FFF2-40B4-BE49-F238E27FC236}">
                <a16:creationId xmlns:a16="http://schemas.microsoft.com/office/drawing/2014/main" id="{0C2C1277-9F59-FE49-B065-8421659F23BE}"/>
              </a:ext>
            </a:extLst>
          </p:cNvPr>
          <p:cNvPicPr>
            <a:picLocks noChangeAspect="1"/>
          </p:cNvPicPr>
          <p:nvPr/>
        </p:nvPicPr>
        <p:blipFill>
          <a:blip r:embed="rId3"/>
          <a:srcRect/>
          <a:stretch/>
        </p:blipFill>
        <p:spPr>
          <a:xfrm>
            <a:off x="8845815" y="3209544"/>
            <a:ext cx="2310384" cy="2310384"/>
          </a:xfrm>
          <a:prstGeom prst="rect">
            <a:avLst/>
          </a:prstGeom>
        </p:spPr>
      </p:pic>
      <p:sp>
        <p:nvSpPr>
          <p:cNvPr id="11" name="Content Placeholder 3">
            <a:extLst>
              <a:ext uri="{FF2B5EF4-FFF2-40B4-BE49-F238E27FC236}">
                <a16:creationId xmlns:a16="http://schemas.microsoft.com/office/drawing/2014/main" id="{CD88672B-885A-5E4E-B515-8B3E16E4B183}"/>
              </a:ext>
            </a:extLst>
          </p:cNvPr>
          <p:cNvSpPr txBox="1">
            <a:spLocks/>
          </p:cNvSpPr>
          <p:nvPr/>
        </p:nvSpPr>
        <p:spPr>
          <a:xfrm>
            <a:off x="4937762" y="3049524"/>
            <a:ext cx="3908053" cy="2630424"/>
          </a:xfrm>
          <a:prstGeom prst="rect">
            <a:avLst/>
          </a:prstGeom>
        </p:spPr>
        <p:txBody>
          <a:bodyPr vert="horz" lIns="121920" tIns="60960" rIns="121920" bIns="60960" rtlCol="0">
            <a:normAutofit/>
          </a:bodyPr>
          <a:lstStyle>
            <a:lvl1pPr marL="350838" indent="-342900" algn="l" defTabSz="914400" rtl="0" eaLnBrk="1" latinLnBrk="0" hangingPunct="1">
              <a:lnSpc>
                <a:spcPct val="100000"/>
              </a:lnSpc>
              <a:spcBef>
                <a:spcPts val="600"/>
              </a:spcBef>
              <a:buSzPct val="98000"/>
              <a:buFontTx/>
              <a:buBlip>
                <a:blip r:embed="rId4"/>
              </a:buBlip>
              <a:tabLst/>
              <a:defRPr sz="3000" kern="1200">
                <a:solidFill>
                  <a:srgbClr val="373737"/>
                </a:solidFill>
                <a:latin typeface="Arial" charset="0"/>
                <a:ea typeface="Arial" charset="0"/>
                <a:cs typeface="Arial" charset="0"/>
              </a:defRPr>
            </a:lvl1pPr>
            <a:lvl2pPr marL="685800" indent="-301752" algn="l" defTabSz="914400" rtl="0" eaLnBrk="1" latinLnBrk="0" hangingPunct="1">
              <a:lnSpc>
                <a:spcPct val="100000"/>
              </a:lnSpc>
              <a:spcBef>
                <a:spcPts val="600"/>
              </a:spcBef>
              <a:buSzPct val="98000"/>
              <a:buFontTx/>
              <a:buBlip>
                <a:blip r:embed="rId4"/>
              </a:buBlip>
              <a:defRPr sz="2600" kern="1200">
                <a:solidFill>
                  <a:srgbClr val="373737"/>
                </a:solidFill>
                <a:latin typeface="Arial" charset="0"/>
                <a:ea typeface="Arial" charset="0"/>
                <a:cs typeface="Arial" charset="0"/>
              </a:defRPr>
            </a:lvl2pPr>
            <a:lvl3pPr marL="1143000" indent="-301752" algn="l" defTabSz="914400" rtl="0" eaLnBrk="1" latinLnBrk="0" hangingPunct="1">
              <a:lnSpc>
                <a:spcPct val="100000"/>
              </a:lnSpc>
              <a:spcBef>
                <a:spcPts val="600"/>
              </a:spcBef>
              <a:buSzPct val="98000"/>
              <a:buFontTx/>
              <a:buBlip>
                <a:blip r:embed="rId4"/>
              </a:buBlip>
              <a:defRPr sz="2200" kern="1200">
                <a:solidFill>
                  <a:srgbClr val="373737"/>
                </a:solidFill>
                <a:latin typeface="Arial" charset="0"/>
                <a:ea typeface="Arial" charset="0"/>
                <a:cs typeface="Arial" charset="0"/>
              </a:defRPr>
            </a:lvl3pPr>
            <a:lvl4pPr marL="1600200" indent="-301752" algn="l" defTabSz="914400" rtl="0" eaLnBrk="1" latinLnBrk="0" hangingPunct="1">
              <a:lnSpc>
                <a:spcPct val="100000"/>
              </a:lnSpc>
              <a:spcBef>
                <a:spcPts val="600"/>
              </a:spcBef>
              <a:buSzPct val="98000"/>
              <a:buFontTx/>
              <a:buBlip>
                <a:blip r:embed="rId4"/>
              </a:buBlip>
              <a:defRPr sz="2000" kern="1200">
                <a:solidFill>
                  <a:srgbClr val="373737"/>
                </a:solidFill>
                <a:latin typeface="Arial" charset="0"/>
                <a:ea typeface="Arial" charset="0"/>
                <a:cs typeface="Arial" charset="0"/>
              </a:defRPr>
            </a:lvl4pPr>
            <a:lvl5pPr marL="2057400" indent="-301752" algn="l" defTabSz="914400" rtl="0" eaLnBrk="1" latinLnBrk="0" hangingPunct="1">
              <a:lnSpc>
                <a:spcPct val="100000"/>
              </a:lnSpc>
              <a:spcBef>
                <a:spcPts val="600"/>
              </a:spcBef>
              <a:buSzPct val="98000"/>
              <a:buFontTx/>
              <a:buBlip>
                <a:blip r:embed="rId4"/>
              </a:buBlip>
              <a:defRPr sz="1900" kern="1200">
                <a:solidFill>
                  <a:srgbClr val="373737"/>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84" indent="0">
              <a:buNone/>
            </a:pPr>
            <a:r>
              <a:rPr lang="en-US" sz="2667" dirty="0"/>
              <a:t>G&amp;A Partners has an average Net Promoter Score (NPS) that is </a:t>
            </a:r>
            <a:br>
              <a:rPr lang="en-US" sz="2667" dirty="0"/>
            </a:br>
            <a:r>
              <a:rPr lang="en-US" sz="2667" b="1" u="sng" dirty="0"/>
              <a:t>35x higher</a:t>
            </a:r>
            <a:r>
              <a:rPr lang="en-US" sz="2667" b="1" dirty="0"/>
              <a:t> </a:t>
            </a:r>
            <a:r>
              <a:rPr lang="en-US" sz="2667" dirty="0"/>
              <a:t>than that </a:t>
            </a:r>
            <a:br>
              <a:rPr lang="en-US" sz="2667" dirty="0"/>
            </a:br>
            <a:r>
              <a:rPr lang="en-US" sz="2667" dirty="0"/>
              <a:t>of the HR outsourcing industry.</a:t>
            </a:r>
          </a:p>
        </p:txBody>
      </p:sp>
      <p:sp>
        <p:nvSpPr>
          <p:cNvPr id="9" name="TextBox 8">
            <a:extLst>
              <a:ext uri="{FF2B5EF4-FFF2-40B4-BE49-F238E27FC236}">
                <a16:creationId xmlns:a16="http://schemas.microsoft.com/office/drawing/2014/main" id="{C5669988-5184-3C4E-B5D4-42496DB84C53}"/>
              </a:ext>
            </a:extLst>
          </p:cNvPr>
          <p:cNvSpPr txBox="1"/>
          <p:nvPr/>
        </p:nvSpPr>
        <p:spPr>
          <a:xfrm>
            <a:off x="4937762" y="6011807"/>
            <a:ext cx="6257545" cy="235898"/>
          </a:xfrm>
          <a:prstGeom prst="rect">
            <a:avLst/>
          </a:prstGeom>
          <a:noFill/>
        </p:spPr>
        <p:txBody>
          <a:bodyPr wrap="square" rtlCol="0">
            <a:spAutoFit/>
          </a:bodyPr>
          <a:lstStyle/>
          <a:p>
            <a:r>
              <a:rPr lang="en-US" sz="933" dirty="0"/>
              <a:t>“NPS Benchmarks for B2B” </a:t>
            </a:r>
            <a:r>
              <a:rPr lang="en-US" sz="933" dirty="0" err="1"/>
              <a:t>Inavero</a:t>
            </a:r>
            <a:r>
              <a:rPr lang="en-US" sz="933" i="1" dirty="0"/>
              <a:t>, 2014</a:t>
            </a:r>
          </a:p>
        </p:txBody>
      </p:sp>
    </p:spTree>
    <p:extLst>
      <p:ext uri="{BB962C8B-B14F-4D97-AF65-F5344CB8AC3E}">
        <p14:creationId xmlns:p14="http://schemas.microsoft.com/office/powerpoint/2010/main" val="2959444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88AF-8BAE-1E44-BD3B-BCAB1B913347}"/>
              </a:ext>
            </a:extLst>
          </p:cNvPr>
          <p:cNvSpPr>
            <a:spLocks noGrp="1"/>
          </p:cNvSpPr>
          <p:nvPr>
            <p:ph type="title"/>
          </p:nvPr>
        </p:nvSpPr>
        <p:spPr/>
        <p:txBody>
          <a:bodyPr/>
          <a:lstStyle/>
          <a:p>
            <a:r>
              <a:rPr lang="en-US" sz="3600" dirty="0"/>
              <a:t>Before we begin…</a:t>
            </a:r>
          </a:p>
        </p:txBody>
      </p:sp>
      <p:sp>
        <p:nvSpPr>
          <p:cNvPr id="3" name="Content Placeholder 2">
            <a:extLst>
              <a:ext uri="{FF2B5EF4-FFF2-40B4-BE49-F238E27FC236}">
                <a16:creationId xmlns:a16="http://schemas.microsoft.com/office/drawing/2014/main" id="{D1F78294-9BA3-E942-BA09-1DD7B5409D89}"/>
              </a:ext>
            </a:extLst>
          </p:cNvPr>
          <p:cNvSpPr>
            <a:spLocks noGrp="1"/>
          </p:cNvSpPr>
          <p:nvPr>
            <p:ph idx="1"/>
          </p:nvPr>
        </p:nvSpPr>
        <p:spPr/>
        <p:txBody>
          <a:bodyPr>
            <a:normAutofit/>
          </a:bodyPr>
          <a:lstStyle/>
          <a:p>
            <a:pPr marL="0" lvl="2" indent="0">
              <a:spcAft>
                <a:spcPts val="600"/>
              </a:spcAft>
              <a:buNone/>
              <a:defRPr/>
            </a:pPr>
            <a:r>
              <a:rPr lang="en-US" altLang="en-US" sz="2400" dirty="0">
                <a:latin typeface="Palatino" pitchFamily="2" charset="77"/>
                <a:ea typeface="Palatino" pitchFamily="2" charset="77"/>
              </a:rPr>
              <a:t>We are recording this webinar. The on-demand recording will be available on our website by the end of the week. </a:t>
            </a:r>
          </a:p>
          <a:p>
            <a:pPr marL="0" lvl="2" indent="0">
              <a:spcAft>
                <a:spcPts val="600"/>
              </a:spcAft>
              <a:buNone/>
              <a:defRPr/>
            </a:pPr>
            <a:endParaRPr lang="en-US" altLang="en-US" sz="2400" dirty="0">
              <a:latin typeface="Palatino" pitchFamily="2" charset="77"/>
              <a:ea typeface="Palatino" pitchFamily="2" charset="77"/>
            </a:endParaRPr>
          </a:p>
          <a:p>
            <a:pPr marL="0" lvl="2" indent="0">
              <a:spcAft>
                <a:spcPts val="600"/>
              </a:spcAft>
              <a:buNone/>
              <a:defRPr/>
            </a:pPr>
            <a:r>
              <a:rPr lang="en-US" altLang="en-US" sz="2400" dirty="0">
                <a:latin typeface="Palatino" pitchFamily="2" charset="77"/>
                <a:ea typeface="Palatino" pitchFamily="2" charset="77"/>
              </a:rPr>
              <a:t>This webinar has been pre-certified by the Human Resources Certification Institute (HRCI) and The Society for Human Resource Management  (SHRM) for one hour of HR general recertification credit. </a:t>
            </a:r>
            <a:br>
              <a:rPr lang="en-US" altLang="en-US" sz="2400" dirty="0">
                <a:latin typeface="Palatino" pitchFamily="2" charset="77"/>
                <a:ea typeface="Palatino" pitchFamily="2" charset="77"/>
              </a:rPr>
            </a:br>
            <a:endParaRPr lang="en-US" altLang="en-US" sz="2400" dirty="0">
              <a:latin typeface="Palatino" pitchFamily="2" charset="77"/>
              <a:ea typeface="Palatino" pitchFamily="2" charset="77"/>
            </a:endParaRPr>
          </a:p>
          <a:p>
            <a:pPr marL="0" lvl="2" indent="0">
              <a:spcAft>
                <a:spcPts val="600"/>
              </a:spcAft>
              <a:buNone/>
              <a:defRPr/>
            </a:pPr>
            <a:r>
              <a:rPr lang="en-US" altLang="en-US" sz="2400" dirty="0">
                <a:latin typeface="Palatino" pitchFamily="2" charset="77"/>
                <a:ea typeface="Palatino" pitchFamily="2" charset="77"/>
              </a:rPr>
              <a:t>If at any time during the presentation you have a question that you’d like us to answer, please send it to us using the “Questions” tab in the </a:t>
            </a:r>
            <a:r>
              <a:rPr lang="en-US" altLang="en-US" sz="2400" dirty="0" err="1">
                <a:latin typeface="Palatino" pitchFamily="2" charset="77"/>
                <a:ea typeface="Palatino" pitchFamily="2" charset="77"/>
              </a:rPr>
              <a:t>GoToWebinar</a:t>
            </a:r>
            <a:r>
              <a:rPr lang="en-US" altLang="en-US" sz="2400" dirty="0">
                <a:latin typeface="Palatino" pitchFamily="2" charset="77"/>
                <a:ea typeface="Palatino" pitchFamily="2" charset="77"/>
              </a:rPr>
              <a:t> menu bar. </a:t>
            </a:r>
          </a:p>
          <a:p>
            <a:endParaRPr lang="en-US" altLang="en-US" dirty="0"/>
          </a:p>
        </p:txBody>
      </p:sp>
    </p:spTree>
    <p:extLst>
      <p:ext uri="{BB962C8B-B14F-4D97-AF65-F5344CB8AC3E}">
        <p14:creationId xmlns:p14="http://schemas.microsoft.com/office/powerpoint/2010/main" val="66848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0849-08AC-924D-8C9F-89A0BAF6AF4C}"/>
              </a:ext>
            </a:extLst>
          </p:cNvPr>
          <p:cNvSpPr>
            <a:spLocks noGrp="1"/>
          </p:cNvSpPr>
          <p:nvPr>
            <p:ph type="title"/>
          </p:nvPr>
        </p:nvSpPr>
        <p:spPr/>
        <p:txBody>
          <a:bodyPr/>
          <a:lstStyle/>
          <a:p>
            <a:r>
              <a:rPr lang="en-US" sz="3600" dirty="0"/>
              <a:t>About G&amp;A Partners</a:t>
            </a:r>
          </a:p>
        </p:txBody>
      </p:sp>
      <p:sp>
        <p:nvSpPr>
          <p:cNvPr id="3" name="Content Placeholder 2">
            <a:extLst>
              <a:ext uri="{FF2B5EF4-FFF2-40B4-BE49-F238E27FC236}">
                <a16:creationId xmlns:a16="http://schemas.microsoft.com/office/drawing/2014/main" id="{D7D0BAA8-316C-E047-9F17-48EA5B42D156}"/>
              </a:ext>
            </a:extLst>
          </p:cNvPr>
          <p:cNvSpPr>
            <a:spLocks noGrp="1"/>
          </p:cNvSpPr>
          <p:nvPr>
            <p:ph idx="1"/>
          </p:nvPr>
        </p:nvSpPr>
        <p:spPr>
          <a:xfrm>
            <a:off x="505430" y="1540701"/>
            <a:ext cx="2876598" cy="1981193"/>
          </a:xfrm>
        </p:spPr>
        <p:txBody>
          <a:bodyPr anchor="ctr">
            <a:normAutofit fontScale="85000" lnSpcReduction="20000"/>
          </a:bodyPr>
          <a:lstStyle/>
          <a:p>
            <a:pPr marL="0" indent="0">
              <a:buNone/>
            </a:pPr>
            <a:r>
              <a:rPr lang="en-US" sz="2400" b="0" dirty="0">
                <a:solidFill>
                  <a:schemeClr val="tx1"/>
                </a:solidFill>
                <a:latin typeface="Palatino"/>
                <a:ea typeface="Palatino" pitchFamily="2" charset="77"/>
              </a:rPr>
              <a:t>G&amp;A Partners delivers world-class HR solutions that help build thriving businesses and make a difference in the lives of the clients and employees we serve.</a:t>
            </a:r>
          </a:p>
        </p:txBody>
      </p:sp>
      <p:sp>
        <p:nvSpPr>
          <p:cNvPr id="8" name="Oval 7">
            <a:extLst>
              <a:ext uri="{FF2B5EF4-FFF2-40B4-BE49-F238E27FC236}">
                <a16:creationId xmlns:a16="http://schemas.microsoft.com/office/drawing/2014/main" id="{10AD36C3-EFAA-F812-3AA7-D1225ABCD0E8}"/>
              </a:ext>
            </a:extLst>
          </p:cNvPr>
          <p:cNvSpPr/>
          <p:nvPr/>
        </p:nvSpPr>
        <p:spPr>
          <a:xfrm>
            <a:off x="3807912" y="1540701"/>
            <a:ext cx="544883" cy="47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88B536-B950-F2E4-4394-1316E26B2017}"/>
              </a:ext>
            </a:extLst>
          </p:cNvPr>
          <p:cNvPicPr>
            <a:picLocks noChangeAspect="1"/>
          </p:cNvPicPr>
          <p:nvPr/>
        </p:nvPicPr>
        <p:blipFill>
          <a:blip r:embed="rId3"/>
          <a:stretch>
            <a:fillRect/>
          </a:stretch>
        </p:blipFill>
        <p:spPr>
          <a:xfrm>
            <a:off x="3626808" y="1583950"/>
            <a:ext cx="8441624" cy="4024578"/>
          </a:xfrm>
          <a:prstGeom prst="rect">
            <a:avLst/>
          </a:prstGeom>
        </p:spPr>
      </p:pic>
    </p:spTree>
    <p:extLst>
      <p:ext uri="{BB962C8B-B14F-4D97-AF65-F5344CB8AC3E}">
        <p14:creationId xmlns:p14="http://schemas.microsoft.com/office/powerpoint/2010/main" val="80057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F521DA-9EA4-43A3-B492-7F2B457C9759}"/>
              </a:ext>
            </a:extLst>
          </p:cNvPr>
          <p:cNvSpPr>
            <a:spLocks noGrp="1"/>
          </p:cNvSpPr>
          <p:nvPr>
            <p:ph type="ctrTitle"/>
          </p:nvPr>
        </p:nvSpPr>
        <p:spPr>
          <a:xfrm>
            <a:off x="1080090" y="4576893"/>
            <a:ext cx="9702210" cy="1019754"/>
          </a:xfrm>
        </p:spPr>
        <p:txBody>
          <a:bodyPr/>
          <a:lstStyle/>
          <a:p>
            <a:r>
              <a:rPr lang="en-US" dirty="0"/>
              <a:t>Prioritizing Diversity In Your Organization</a:t>
            </a:r>
          </a:p>
        </p:txBody>
      </p:sp>
    </p:spTree>
    <p:extLst>
      <p:ext uri="{BB962C8B-B14F-4D97-AF65-F5344CB8AC3E}">
        <p14:creationId xmlns:p14="http://schemas.microsoft.com/office/powerpoint/2010/main" val="118269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8</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r>
              <a:rPr lang="en-US" dirty="0"/>
              <a:t>Racially and ethnically diverse companies have a ___% higher likelihood of financially outperforming less diverse companies.</a:t>
            </a:r>
          </a:p>
          <a:p>
            <a:pPr marL="342900" lvl="0" indent="-342900">
              <a:buFont typeface="+mj-lt"/>
              <a:buAutoNum type="alphaLcPeriod"/>
            </a:pPr>
            <a:r>
              <a:rPr lang="en-US" dirty="0"/>
              <a:t>22%</a:t>
            </a:r>
          </a:p>
          <a:p>
            <a:pPr marL="342900" lvl="0" indent="-342900">
              <a:buFont typeface="+mj-lt"/>
              <a:buAutoNum type="alphaLcPeriod"/>
            </a:pPr>
            <a:r>
              <a:rPr lang="en-US" dirty="0"/>
              <a:t>36%</a:t>
            </a:r>
          </a:p>
          <a:p>
            <a:pPr marL="342900" lvl="0" indent="-342900">
              <a:buFont typeface="+mj-lt"/>
              <a:buAutoNum type="alphaLcPeriod"/>
            </a:pPr>
            <a:r>
              <a:rPr lang="en-US" dirty="0"/>
              <a:t>43%</a:t>
            </a:r>
          </a:p>
          <a:p>
            <a:pPr marL="342900" lvl="0" indent="-342900">
              <a:buFont typeface="+mj-lt"/>
              <a:buAutoNum type="alphaLcPeriod"/>
            </a:pPr>
            <a:endParaRPr lang="en-US" dirty="0"/>
          </a:p>
          <a:p>
            <a:pPr marL="342900" lvl="0" indent="-342900">
              <a:buFont typeface="+mj-lt"/>
              <a:buAutoNum type="alphaLcPeriod"/>
            </a:pPr>
            <a:endParaRPr lang="en-US" dirty="0"/>
          </a:p>
          <a:p>
            <a:pPr lvl="0"/>
            <a:endParaRPr lang="en-US" dirty="0"/>
          </a:p>
          <a:p>
            <a:pPr lvl="0"/>
            <a:endParaRPr lang="en-US" dirty="0"/>
          </a:p>
          <a:p>
            <a:pPr lvl="0"/>
            <a:endParaRPr lang="en-US" dirty="0"/>
          </a:p>
          <a:p>
            <a:pPr lvl="0"/>
            <a:endParaRPr lang="en-US" dirty="0"/>
          </a:p>
          <a:p>
            <a:r>
              <a:rPr lang="en-US" dirty="0"/>
              <a:t> </a:t>
            </a:r>
          </a:p>
          <a:p>
            <a:endParaRPr lang="en-US" dirty="0"/>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Poll Question</a:t>
            </a:r>
          </a:p>
        </p:txBody>
      </p:sp>
      <p:sp>
        <p:nvSpPr>
          <p:cNvPr id="6" name="Text Placeholder 3">
            <a:extLst>
              <a:ext uri="{FF2B5EF4-FFF2-40B4-BE49-F238E27FC236}">
                <a16:creationId xmlns:a16="http://schemas.microsoft.com/office/drawing/2014/main" id="{ED5A87D1-AF5E-464B-833E-413A53D59268}"/>
              </a:ext>
            </a:extLst>
          </p:cNvPr>
          <p:cNvSpPr>
            <a:spLocks noGrp="1"/>
          </p:cNvSpPr>
          <p:nvPr>
            <p:ph type="body" sz="quarter" idx="13"/>
          </p:nvPr>
        </p:nvSpPr>
        <p:spPr>
          <a:xfrm>
            <a:off x="576263" y="1188157"/>
            <a:ext cx="11006137" cy="471310"/>
          </a:xfrm>
        </p:spPr>
        <p:txBody>
          <a:bodyPr/>
          <a:lstStyle/>
          <a:p>
            <a:r>
              <a:rPr lang="en-US" dirty="0"/>
              <a:t>The Bottom Line</a:t>
            </a:r>
          </a:p>
        </p:txBody>
      </p:sp>
      <p:sp>
        <p:nvSpPr>
          <p:cNvPr id="4" name="Speech Bubble: Oval 3">
            <a:extLst>
              <a:ext uri="{FF2B5EF4-FFF2-40B4-BE49-F238E27FC236}">
                <a16:creationId xmlns:a16="http://schemas.microsoft.com/office/drawing/2014/main" id="{F35B40D9-99C0-4AE1-B56C-3C7C68E8EB6E}"/>
              </a:ext>
            </a:extLst>
          </p:cNvPr>
          <p:cNvSpPr/>
          <p:nvPr/>
        </p:nvSpPr>
        <p:spPr>
          <a:xfrm>
            <a:off x="7942111" y="3932541"/>
            <a:ext cx="3252866" cy="1572019"/>
          </a:xfrm>
          <a:prstGeom prst="wedgeEllipse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do you think diverse companies outperform other businesses.</a:t>
            </a:r>
          </a:p>
        </p:txBody>
      </p:sp>
    </p:spTree>
    <p:extLst>
      <p:ext uri="{BB962C8B-B14F-4D97-AF65-F5344CB8AC3E}">
        <p14:creationId xmlns:p14="http://schemas.microsoft.com/office/powerpoint/2010/main" val="45729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9</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p:txBody>
          <a:bodyPr/>
          <a:lstStyle/>
          <a:p>
            <a:r>
              <a:rPr lang="en-US" sz="2800" dirty="0"/>
              <a:t>____% of employees and job seekers said diversity was important when considering job offers.</a:t>
            </a:r>
          </a:p>
          <a:p>
            <a:endParaRPr lang="en-US" sz="2800" dirty="0"/>
          </a:p>
          <a:p>
            <a:pPr marL="342900" lvl="0" indent="-342900">
              <a:buFont typeface="+mj-lt"/>
              <a:buAutoNum type="alphaLcPeriod"/>
            </a:pPr>
            <a:r>
              <a:rPr lang="en-US" sz="2800" dirty="0"/>
              <a:t>45%</a:t>
            </a:r>
          </a:p>
          <a:p>
            <a:pPr marL="342900" lvl="0" indent="-342900">
              <a:buFont typeface="+mj-lt"/>
              <a:buAutoNum type="alphaLcPeriod"/>
            </a:pPr>
            <a:r>
              <a:rPr lang="en-US" sz="2800" dirty="0"/>
              <a:t>64%</a:t>
            </a:r>
          </a:p>
          <a:p>
            <a:pPr marL="342900" lvl="0" indent="-342900">
              <a:buFont typeface="+mj-lt"/>
              <a:buAutoNum type="alphaLcPeriod"/>
            </a:pPr>
            <a:r>
              <a:rPr lang="en-US" sz="2800" dirty="0"/>
              <a:t>76%</a:t>
            </a:r>
          </a:p>
          <a:p>
            <a:pPr marL="342900" lvl="0" indent="-342900">
              <a:buFont typeface="+mj-lt"/>
              <a:buAutoNum type="alphaLcPeriod"/>
            </a:pPr>
            <a:endParaRPr lang="en-US" dirty="0"/>
          </a:p>
          <a:p>
            <a:pPr marL="342900" lvl="0" indent="-342900">
              <a:buFont typeface="+mj-lt"/>
              <a:buAutoNum type="alphaLcPeriod"/>
            </a:pPr>
            <a:endParaRPr lang="en-US" dirty="0"/>
          </a:p>
          <a:p>
            <a:pPr marL="342900" lvl="0" indent="-342900">
              <a:buFont typeface="+mj-lt"/>
              <a:buAutoNum type="alphaLcPeriod"/>
            </a:pPr>
            <a:endParaRPr lang="en-US" dirty="0"/>
          </a:p>
          <a:p>
            <a:pPr lvl="0"/>
            <a:endParaRPr lang="en-US" dirty="0"/>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Poll Question</a:t>
            </a:r>
          </a:p>
        </p:txBody>
      </p:sp>
      <p:sp>
        <p:nvSpPr>
          <p:cNvPr id="6" name="Text Placeholder 3">
            <a:extLst>
              <a:ext uri="{FF2B5EF4-FFF2-40B4-BE49-F238E27FC236}">
                <a16:creationId xmlns:a16="http://schemas.microsoft.com/office/drawing/2014/main" id="{02B0139C-DA93-7143-AE6C-2E7BD79C9179}"/>
              </a:ext>
            </a:extLst>
          </p:cNvPr>
          <p:cNvSpPr>
            <a:spLocks noGrp="1"/>
          </p:cNvSpPr>
          <p:nvPr>
            <p:ph type="body" sz="quarter" idx="13"/>
          </p:nvPr>
        </p:nvSpPr>
        <p:spPr>
          <a:xfrm>
            <a:off x="576263" y="1188157"/>
            <a:ext cx="11006137" cy="471310"/>
          </a:xfrm>
        </p:spPr>
        <p:txBody>
          <a:bodyPr/>
          <a:lstStyle/>
          <a:p>
            <a:r>
              <a:rPr lang="en-US" dirty="0"/>
              <a:t>We Want You</a:t>
            </a:r>
          </a:p>
        </p:txBody>
      </p:sp>
      <p:sp>
        <p:nvSpPr>
          <p:cNvPr id="7" name="Speech Bubble: Oval 6">
            <a:extLst>
              <a:ext uri="{FF2B5EF4-FFF2-40B4-BE49-F238E27FC236}">
                <a16:creationId xmlns:a16="http://schemas.microsoft.com/office/drawing/2014/main" id="{4F1FE0C1-EC01-418C-A219-B3A719C0FF64}"/>
              </a:ext>
            </a:extLst>
          </p:cNvPr>
          <p:cNvSpPr/>
          <p:nvPr/>
        </p:nvSpPr>
        <p:spPr>
          <a:xfrm>
            <a:off x="7942111" y="3932541"/>
            <a:ext cx="3252866" cy="1572019"/>
          </a:xfrm>
          <a:prstGeom prst="wedgeEllipse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you consider diversity when you last interviewed?</a:t>
            </a:r>
          </a:p>
        </p:txBody>
      </p:sp>
      <p:sp>
        <p:nvSpPr>
          <p:cNvPr id="8" name="TextBox 7">
            <a:extLst>
              <a:ext uri="{FF2B5EF4-FFF2-40B4-BE49-F238E27FC236}">
                <a16:creationId xmlns:a16="http://schemas.microsoft.com/office/drawing/2014/main" id="{9360A5D6-1A5C-4BFD-9135-45AC49864E28}"/>
              </a:ext>
            </a:extLst>
          </p:cNvPr>
          <p:cNvSpPr txBox="1"/>
          <p:nvPr/>
        </p:nvSpPr>
        <p:spPr>
          <a:xfrm>
            <a:off x="8319542" y="6151795"/>
            <a:ext cx="61459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Source: blog.clearcompany.com</a:t>
            </a:r>
          </a:p>
        </p:txBody>
      </p:sp>
    </p:spTree>
    <p:extLst>
      <p:ext uri="{BB962C8B-B14F-4D97-AF65-F5344CB8AC3E}">
        <p14:creationId xmlns:p14="http://schemas.microsoft.com/office/powerpoint/2010/main" val="2725929756"/>
      </p:ext>
    </p:extLst>
  </p:cSld>
  <p:clrMapOvr>
    <a:masterClrMapping/>
  </p:clrMapOvr>
</p:sld>
</file>

<file path=ppt/theme/theme1.xml><?xml version="1.0" encoding="utf-8"?>
<a:theme xmlns:a="http://schemas.openxmlformats.org/drawingml/2006/main" name="G&amp;A_Theme_3">
  <a:themeElements>
    <a:clrScheme name="G&amp;A Theme Colors 1">
      <a:dk1>
        <a:srgbClr val="545859"/>
      </a:dk1>
      <a:lt1>
        <a:sysClr val="window" lastClr="FFFFFF"/>
      </a:lt1>
      <a:dk2>
        <a:srgbClr val="253746"/>
      </a:dk2>
      <a:lt2>
        <a:srgbClr val="F5F5F5"/>
      </a:lt2>
      <a:accent1>
        <a:srgbClr val="C8102E"/>
      </a:accent1>
      <a:accent2>
        <a:srgbClr val="545859"/>
      </a:accent2>
      <a:accent3>
        <a:srgbClr val="FF9E1B"/>
      </a:accent3>
      <a:accent4>
        <a:srgbClr val="253746"/>
      </a:accent4>
      <a:accent5>
        <a:srgbClr val="34657F"/>
      </a:accent5>
      <a:accent6>
        <a:srgbClr val="49C5B1"/>
      </a:accent6>
      <a:hlink>
        <a:srgbClr val="FF9E1B"/>
      </a:hlink>
      <a:folHlink>
        <a:srgbClr val="253746"/>
      </a:folHlink>
    </a:clrScheme>
    <a:fontScheme name="G&amp;A Theme Fonts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1600" b="1" dirty="0" smtClean="0">
            <a:latin typeface="Palatino" pitchFamily="2" charset="0"/>
            <a:ea typeface="Palatino" pitchFamily="2" charset="0"/>
          </a:defRPr>
        </a:defPPr>
      </a:lstStyle>
    </a:txDef>
  </a:objectDefaults>
  <a:extraClrSchemeLst/>
  <a:extLst>
    <a:ext uri="{05A4C25C-085E-4340-85A3-A5531E510DB2}">
      <thm15:themeFamily xmlns:thm15="http://schemas.microsoft.com/office/thememl/2012/main" name="G&amp;A Presentation Template_MR" id="{49EBEF2B-0DDD-AE44-BA9C-F2A9CD5577B4}" vid="{B5585643-ECA9-A447-A5FB-2F6AA6CAF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3444</Words>
  <Application>Microsoft Macintosh PowerPoint</Application>
  <PresentationFormat>Widescreen</PresentationFormat>
  <Paragraphs>374</Paragraphs>
  <Slides>33</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Palatino</vt:lpstr>
      <vt:lpstr>proxima-nova</vt:lpstr>
      <vt:lpstr>Times New Roman</vt:lpstr>
      <vt:lpstr>Wingdings</vt:lpstr>
      <vt:lpstr>G&amp;A_Theme_3</vt:lpstr>
      <vt:lpstr>PowerPoint Presentation</vt:lpstr>
      <vt:lpstr>The webinar will begin shortly…</vt:lpstr>
      <vt:lpstr>The webinar will begin shortly…</vt:lpstr>
      <vt:lpstr>The webinar will begin shortly…</vt:lpstr>
      <vt:lpstr>Before we begin…</vt:lpstr>
      <vt:lpstr>About G&amp;A Partners</vt:lpstr>
      <vt:lpstr>Prioritizing Diversity In Your Organization</vt:lpstr>
      <vt:lpstr>Poll Question</vt:lpstr>
      <vt:lpstr>Poll Question</vt:lpstr>
      <vt:lpstr>Today’s Learning Objectives</vt:lpstr>
      <vt:lpstr>What exactly is diversity and what does it mean?</vt:lpstr>
      <vt:lpstr>By Definition</vt:lpstr>
      <vt:lpstr>Thoughtful Approach</vt:lpstr>
      <vt:lpstr>Thoughtful Approach</vt:lpstr>
      <vt:lpstr>Thoughtful Approach</vt:lpstr>
      <vt:lpstr>Thoughtful Approach</vt:lpstr>
      <vt:lpstr>Thoughtful Approach</vt:lpstr>
      <vt:lpstr>Thoughtful Approach</vt:lpstr>
      <vt:lpstr>Thoughtful Approach</vt:lpstr>
      <vt:lpstr>Poll Question</vt:lpstr>
      <vt:lpstr>Poll Question</vt:lpstr>
      <vt:lpstr>What’s in it for me, how does it benefit my business?</vt:lpstr>
      <vt:lpstr>Benefits for the Business</vt:lpstr>
      <vt:lpstr>Benefits for the Business</vt:lpstr>
      <vt:lpstr>Benefits for the Employees</vt:lpstr>
      <vt:lpstr>Benefits for the Employees</vt:lpstr>
      <vt:lpstr>Embedding diversity into your company’s culture</vt:lpstr>
      <vt:lpstr>Getting Started: Diversity and Culture</vt:lpstr>
      <vt:lpstr>Getting Started: Diversity and Culture</vt:lpstr>
      <vt:lpstr>Bringing it All Together</vt:lpstr>
      <vt:lpstr>In a Nutshell</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2020-09-11T14:26:23Z</dcterms:created>
  <dcterms:modified xsi:type="dcterms:W3CDTF">2022-07-19T16:07:18Z</dcterms:modified>
</cp:coreProperties>
</file>