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notesSlides/notesSlide24.xml" ContentType="application/vnd.openxmlformats-officedocument.presentationml.notesSlide+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notesSlides/notesSlide26.xml" ContentType="application/vnd.openxmlformats-officedocument.presentationml.notesSlide+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notesSlides/notesSlide28.xml" ContentType="application/vnd.openxmlformats-officedocument.presentationml.notesSlide+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ppt/notesSlides/notesSlide31.xml" ContentType="application/vnd.openxmlformats-officedocument.presentationml.notesSlide+xml"/>
  <Override PartName="/ppt/tags/tag46.xml" ContentType="application/vnd.openxmlformats-officedocument.presentationml.tags+xml"/>
  <Override PartName="/ppt/notesSlides/notesSlide32.xml" ContentType="application/vnd.openxmlformats-officedocument.presentationml.notesSlide+xml"/>
  <Override PartName="/ppt/tags/tag47.xml" ContentType="application/vnd.openxmlformats-officedocument.presentationml.tags+xml"/>
  <Override PartName="/ppt/notesSlides/notesSlide33.xml" ContentType="application/vnd.openxmlformats-officedocument.presentationml.notesSlide+xml"/>
  <Override PartName="/ppt/tags/tag48.xml" ContentType="application/vnd.openxmlformats-officedocument.presentationml.tags+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4050" r:id="rId5"/>
  </p:sldMasterIdLst>
  <p:notesMasterIdLst>
    <p:notesMasterId r:id="rId40"/>
  </p:notesMasterIdLst>
  <p:handoutMasterIdLst>
    <p:handoutMasterId r:id="rId41"/>
  </p:handoutMasterIdLst>
  <p:sldIdLst>
    <p:sldId id="499" r:id="rId6"/>
    <p:sldId id="527" r:id="rId7"/>
    <p:sldId id="528" r:id="rId8"/>
    <p:sldId id="571" r:id="rId9"/>
    <p:sldId id="525" r:id="rId10"/>
    <p:sldId id="575" r:id="rId11"/>
    <p:sldId id="548" r:id="rId12"/>
    <p:sldId id="547" r:id="rId13"/>
    <p:sldId id="549" r:id="rId14"/>
    <p:sldId id="550" r:id="rId15"/>
    <p:sldId id="551" r:id="rId16"/>
    <p:sldId id="552" r:id="rId17"/>
    <p:sldId id="537" r:id="rId18"/>
    <p:sldId id="533" r:id="rId19"/>
    <p:sldId id="576" r:id="rId20"/>
    <p:sldId id="577" r:id="rId21"/>
    <p:sldId id="580" r:id="rId22"/>
    <p:sldId id="572" r:id="rId23"/>
    <p:sldId id="573" r:id="rId24"/>
    <p:sldId id="574" r:id="rId25"/>
    <p:sldId id="558" r:id="rId26"/>
    <p:sldId id="557" r:id="rId27"/>
    <p:sldId id="579" r:id="rId28"/>
    <p:sldId id="539" r:id="rId29"/>
    <p:sldId id="578" r:id="rId30"/>
    <p:sldId id="561" r:id="rId31"/>
    <p:sldId id="562" r:id="rId32"/>
    <p:sldId id="563" r:id="rId33"/>
    <p:sldId id="564" r:id="rId34"/>
    <p:sldId id="565" r:id="rId35"/>
    <p:sldId id="566" r:id="rId36"/>
    <p:sldId id="569" r:id="rId37"/>
    <p:sldId id="570" r:id="rId38"/>
    <p:sldId id="568" r:id="rId39"/>
  </p:sldIdLst>
  <p:sldSz cx="12192000" cy="6858000"/>
  <p:notesSz cx="7315200" cy="9601200"/>
  <p:custDataLst>
    <p:tags r:id="rId42"/>
  </p:custDataLst>
  <p:defaultTextStyle>
    <a:defPPr>
      <a:defRPr lang="en-US"/>
    </a:defPPr>
    <a:lvl1pPr marL="0" algn="l" defTabSz="457138" rtl="0" eaLnBrk="1" latinLnBrk="0" hangingPunct="1">
      <a:defRPr sz="1799" kern="1200">
        <a:solidFill>
          <a:schemeClr val="tx1"/>
        </a:solidFill>
        <a:latin typeface="+mn-lt"/>
        <a:ea typeface="+mn-ea"/>
        <a:cs typeface="+mn-cs"/>
      </a:defRPr>
    </a:lvl1pPr>
    <a:lvl2pPr marL="457138" algn="l" defTabSz="457138" rtl="0" eaLnBrk="1" latinLnBrk="0" hangingPunct="1">
      <a:defRPr sz="1799" kern="1200">
        <a:solidFill>
          <a:schemeClr val="tx1"/>
        </a:solidFill>
        <a:latin typeface="+mn-lt"/>
        <a:ea typeface="+mn-ea"/>
        <a:cs typeface="+mn-cs"/>
      </a:defRPr>
    </a:lvl2pPr>
    <a:lvl3pPr marL="914278" algn="l" defTabSz="457138" rtl="0" eaLnBrk="1" latinLnBrk="0" hangingPunct="1">
      <a:defRPr sz="1799" kern="1200">
        <a:solidFill>
          <a:schemeClr val="tx1"/>
        </a:solidFill>
        <a:latin typeface="+mn-lt"/>
        <a:ea typeface="+mn-ea"/>
        <a:cs typeface="+mn-cs"/>
      </a:defRPr>
    </a:lvl3pPr>
    <a:lvl4pPr marL="1371417" algn="l" defTabSz="457138" rtl="0" eaLnBrk="1" latinLnBrk="0" hangingPunct="1">
      <a:defRPr sz="1799" kern="1200">
        <a:solidFill>
          <a:schemeClr val="tx1"/>
        </a:solidFill>
        <a:latin typeface="+mn-lt"/>
        <a:ea typeface="+mn-ea"/>
        <a:cs typeface="+mn-cs"/>
      </a:defRPr>
    </a:lvl4pPr>
    <a:lvl5pPr marL="1828556" algn="l" defTabSz="457138" rtl="0" eaLnBrk="1" latinLnBrk="0" hangingPunct="1">
      <a:defRPr sz="1799" kern="1200">
        <a:solidFill>
          <a:schemeClr val="tx1"/>
        </a:solidFill>
        <a:latin typeface="+mn-lt"/>
        <a:ea typeface="+mn-ea"/>
        <a:cs typeface="+mn-cs"/>
      </a:defRPr>
    </a:lvl5pPr>
    <a:lvl6pPr marL="2285695" algn="l" defTabSz="457138" rtl="0" eaLnBrk="1" latinLnBrk="0" hangingPunct="1">
      <a:defRPr sz="1799" kern="1200">
        <a:solidFill>
          <a:schemeClr val="tx1"/>
        </a:solidFill>
        <a:latin typeface="+mn-lt"/>
        <a:ea typeface="+mn-ea"/>
        <a:cs typeface="+mn-cs"/>
      </a:defRPr>
    </a:lvl6pPr>
    <a:lvl7pPr marL="2742834" algn="l" defTabSz="457138" rtl="0" eaLnBrk="1" latinLnBrk="0" hangingPunct="1">
      <a:defRPr sz="1799" kern="1200">
        <a:solidFill>
          <a:schemeClr val="tx1"/>
        </a:solidFill>
        <a:latin typeface="+mn-lt"/>
        <a:ea typeface="+mn-ea"/>
        <a:cs typeface="+mn-cs"/>
      </a:defRPr>
    </a:lvl7pPr>
    <a:lvl8pPr marL="3199973" algn="l" defTabSz="457138" rtl="0" eaLnBrk="1" latinLnBrk="0" hangingPunct="1">
      <a:defRPr sz="1799" kern="1200">
        <a:solidFill>
          <a:schemeClr val="tx1"/>
        </a:solidFill>
        <a:latin typeface="+mn-lt"/>
        <a:ea typeface="+mn-ea"/>
        <a:cs typeface="+mn-cs"/>
      </a:defRPr>
    </a:lvl8pPr>
    <a:lvl9pPr marL="3657113" algn="l" defTabSz="457138"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4CC560-3EAC-4E81-821C-4CECC8919125}">
          <p14:sldIdLst>
            <p14:sldId id="499"/>
            <p14:sldId id="527"/>
            <p14:sldId id="528"/>
            <p14:sldId id="571"/>
            <p14:sldId id="525"/>
            <p14:sldId id="575"/>
            <p14:sldId id="548"/>
            <p14:sldId id="547"/>
            <p14:sldId id="549"/>
            <p14:sldId id="550"/>
            <p14:sldId id="551"/>
            <p14:sldId id="552"/>
            <p14:sldId id="537"/>
            <p14:sldId id="533"/>
            <p14:sldId id="576"/>
            <p14:sldId id="577"/>
            <p14:sldId id="580"/>
            <p14:sldId id="572"/>
            <p14:sldId id="573"/>
            <p14:sldId id="574"/>
            <p14:sldId id="558"/>
            <p14:sldId id="557"/>
            <p14:sldId id="579"/>
            <p14:sldId id="539"/>
            <p14:sldId id="578"/>
            <p14:sldId id="561"/>
            <p14:sldId id="562"/>
            <p14:sldId id="563"/>
            <p14:sldId id="564"/>
            <p14:sldId id="565"/>
            <p14:sldId id="566"/>
            <p14:sldId id="569"/>
            <p14:sldId id="570"/>
            <p14:sldId id="568"/>
          </p14:sldIdLst>
        </p14:section>
      </p14:sectionLst>
    </p:ex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D8B614-7F01-9417-8408-C20649F3B9D1}" name="Amanda Lavelle" initials="AL" userId="S::ALavelle@blr.com::77634f06-21be-49f2-97d6-3e15500624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lly Hovis" initials="SH"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A7C"/>
    <a:srgbClr val="005257"/>
    <a:srgbClr val="BDE164"/>
    <a:srgbClr val="18898C"/>
    <a:srgbClr val="008F96"/>
    <a:srgbClr val="0C4066"/>
    <a:srgbClr val="00AEEF"/>
    <a:srgbClr val="6A2F76"/>
    <a:srgbClr val="00355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13" autoAdjust="0"/>
  </p:normalViewPr>
  <p:slideViewPr>
    <p:cSldViewPr snapToGrid="0">
      <p:cViewPr varScale="1">
        <p:scale>
          <a:sx n="82" d="100"/>
          <a:sy n="82" d="100"/>
        </p:scale>
        <p:origin x="1674" y="90"/>
      </p:cViewPr>
      <p:guideLst>
        <p:guide orient="horz" pos="2161"/>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4.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E4D48B1-FDA7-464D-9CFB-A7F2DEE021A6}" type="datetimeFigureOut">
              <a:rPr lang="en-US" smtClean="0"/>
              <a:pPr/>
              <a:t>4/16/2024</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000F95C-42EE-46F9-B428-D448A43F9A45}" type="slidenum">
              <a:rPr lang="en-US" smtClean="0"/>
              <a:pPr/>
              <a:t>‹#›</a:t>
            </a:fld>
            <a:endParaRPr lang="en-US"/>
          </a:p>
        </p:txBody>
      </p:sp>
    </p:spTree>
    <p:custDataLst>
      <p:tags r:id="rId2"/>
    </p:custDataLst>
    <p:extLst>
      <p:ext uri="{BB962C8B-B14F-4D97-AF65-F5344CB8AC3E}">
        <p14:creationId xmlns:p14="http://schemas.microsoft.com/office/powerpoint/2010/main" val="3009723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Notes Placeholder 9">
            <a:extLst>
              <a:ext uri="{FF2B5EF4-FFF2-40B4-BE49-F238E27FC236}">
                <a16:creationId xmlns:a16="http://schemas.microsoft.com/office/drawing/2014/main" id="{DA125027-1DCA-45CC-8F81-C3900252E601}"/>
              </a:ext>
            </a:extLst>
          </p:cNvPr>
          <p:cNvSpPr>
            <a:spLocks noGrp="1"/>
          </p:cNvSpPr>
          <p:nvPr>
            <p:ph type="body" sz="quarter" idx="3"/>
          </p:nvPr>
        </p:nvSpPr>
        <p:spPr>
          <a:xfrm>
            <a:off x="1463040" y="4620576"/>
            <a:ext cx="4389120" cy="3746184"/>
          </a:xfrm>
          <a:prstGeom prst="rect">
            <a:avLst/>
          </a:prstGeom>
        </p:spPr>
        <p:txBody>
          <a:bodyPr vert="horz" lIns="96661" tIns="48331" rIns="96661" bIns="48331" rtlCol="0"/>
          <a:lstStyle/>
          <a:p>
            <a:pPr>
              <a:spcBef>
                <a:spcPts val="600"/>
              </a:spcBef>
            </a:pPr>
            <a:r>
              <a:rPr lang="en-US" sz="1100">
                <a:latin typeface="Century Gothic" panose="020B0502020202020204" pitchFamily="34" charset="0"/>
                <a:ea typeface="Open Sans" panose="020B0606030504020204" pitchFamily="34" charset="0"/>
                <a:cs typeface="Open Sans" panose="020B0606030504020204" pitchFamily="34" charset="0"/>
              </a:rPr>
              <a:t>Click to edit Master text styles</a:t>
            </a:r>
          </a:p>
          <a:p>
            <a:pPr lvl="1">
              <a:spcBef>
                <a:spcPts val="634"/>
              </a:spcBef>
            </a:pPr>
            <a:r>
              <a:rPr lang="en-US" sz="1100">
                <a:latin typeface="Century Gothic" panose="020B0502020202020204" pitchFamily="34" charset="0"/>
                <a:ea typeface="Open Sans" panose="020B0606030504020204" pitchFamily="34" charset="0"/>
                <a:cs typeface="Open Sans" panose="020B0606030504020204" pitchFamily="34" charset="0"/>
              </a:rPr>
              <a:t>Text here</a:t>
            </a:r>
          </a:p>
          <a:p>
            <a:pPr lvl="2">
              <a:spcBef>
                <a:spcPts val="634"/>
              </a:spcBef>
            </a:pPr>
            <a:r>
              <a:rPr lang="en-US" sz="1100">
                <a:latin typeface="Century Gothic" panose="020B0502020202020204" pitchFamily="34" charset="0"/>
                <a:ea typeface="Open Sans" panose="020B0606030504020204" pitchFamily="34" charset="0"/>
                <a:cs typeface="Open Sans" panose="020B0606030504020204" pitchFamily="34" charset="0"/>
              </a:rPr>
              <a:t>Text here</a:t>
            </a:r>
          </a:p>
        </p:txBody>
      </p:sp>
      <p:sp>
        <p:nvSpPr>
          <p:cNvPr id="11" name="Slide Image Placeholder 10">
            <a:extLst>
              <a:ext uri="{FF2B5EF4-FFF2-40B4-BE49-F238E27FC236}">
                <a16:creationId xmlns:a16="http://schemas.microsoft.com/office/drawing/2014/main" id="{403778AE-FAF7-4ED6-91DC-C658A8A49B5A}"/>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Tree>
    <p:extLst>
      <p:ext uri="{BB962C8B-B14F-4D97-AF65-F5344CB8AC3E}">
        <p14:creationId xmlns:p14="http://schemas.microsoft.com/office/powerpoint/2010/main" val="3836411397"/>
      </p:ext>
    </p:extLst>
  </p:cSld>
  <p:clrMap bg1="lt1" tx1="dk1" bg2="lt2" tx2="dk2" accent1="accent1" accent2="accent2" accent3="accent3" accent4="accent4" accent5="accent5" accent6="accent6" hlink="hlink" folHlink="folHlink"/>
  <p:notesStyle>
    <a:lvl1pPr marL="0" indent="0" algn="l" defTabSz="914278" rtl="0" eaLnBrk="1" latinLnBrk="0" hangingPunct="1">
      <a:spcBef>
        <a:spcPts val="634"/>
      </a:spcBef>
      <a:buFontTx/>
      <a:buNone/>
      <a:defRPr sz="1000" b="0" kern="1200">
        <a:solidFill>
          <a:schemeClr val="tx1"/>
        </a:solidFill>
        <a:latin typeface="Calibri" panose="020F0502020204030204" pitchFamily="34" charset="0"/>
        <a:ea typeface="+mn-ea"/>
        <a:cs typeface="Calibri" panose="020F0502020204030204" pitchFamily="34" charset="0"/>
      </a:defRPr>
    </a:lvl1pPr>
    <a:lvl2pPr marL="114285" indent="-114285" algn="l" defTabSz="914278" rtl="0" eaLnBrk="1" latinLnBrk="0" hangingPunct="1">
      <a:spcBef>
        <a:spcPts val="400"/>
      </a:spcBef>
      <a:buFont typeface="Arial" panose="020B0604020202020204" pitchFamily="34" charset="0"/>
      <a:buChar char="•"/>
      <a:tabLst>
        <a:tab pos="346028" algn="l"/>
      </a:tabLst>
      <a:defRPr sz="1000" kern="1200">
        <a:solidFill>
          <a:schemeClr val="tx1"/>
        </a:solidFill>
        <a:latin typeface="Calibri" panose="020F0502020204030204" pitchFamily="34" charset="0"/>
        <a:ea typeface="+mn-ea"/>
        <a:cs typeface="Calibri" panose="020F0502020204030204" pitchFamily="34" charset="0"/>
      </a:defRPr>
    </a:lvl2pPr>
    <a:lvl3pPr marL="114285" indent="171427" algn="l" defTabSz="914278" rtl="0" eaLnBrk="1" latinLnBrk="0" hangingPunct="1">
      <a:spcBef>
        <a:spcPts val="400"/>
      </a:spcBef>
      <a:buFont typeface="Century Gothic" panose="020B0502020202020204" pitchFamily="34" charset="0"/>
      <a:buChar char="―"/>
      <a:defRPr sz="1000" kern="1200">
        <a:solidFill>
          <a:schemeClr val="tx1"/>
        </a:solidFill>
        <a:latin typeface="Calibri" panose="020F0502020204030204" pitchFamily="34" charset="0"/>
        <a:ea typeface="+mn-ea"/>
        <a:cs typeface="Calibri" panose="020F0502020204030204" pitchFamily="34" charset="0"/>
      </a:defRPr>
    </a:lvl3pPr>
    <a:lvl4pPr marL="1371417" algn="l" defTabSz="914278" rtl="0" eaLnBrk="1" latinLnBrk="0" hangingPunct="1">
      <a:defRPr sz="1200" kern="1200">
        <a:solidFill>
          <a:schemeClr val="tx1"/>
        </a:solidFill>
        <a:latin typeface="+mn-lt"/>
        <a:ea typeface="+mn-ea"/>
        <a:cs typeface="+mn-cs"/>
      </a:defRPr>
    </a:lvl4pPr>
    <a:lvl5pPr marL="1828556" algn="l" defTabSz="914278" rtl="0" eaLnBrk="1" latinLnBrk="0" hangingPunct="1">
      <a:defRPr sz="1200" kern="1200">
        <a:solidFill>
          <a:schemeClr val="tx1"/>
        </a:solidFill>
        <a:latin typeface="+mn-lt"/>
        <a:ea typeface="+mn-ea"/>
        <a:cs typeface="+mn-cs"/>
      </a:defRPr>
    </a:lvl5pPr>
    <a:lvl6pPr marL="2285695" algn="l" defTabSz="914278" rtl="0" eaLnBrk="1" latinLnBrk="0" hangingPunct="1">
      <a:defRPr sz="1200" kern="1200">
        <a:solidFill>
          <a:schemeClr val="tx1"/>
        </a:solidFill>
        <a:latin typeface="+mn-lt"/>
        <a:ea typeface="+mn-ea"/>
        <a:cs typeface="+mn-cs"/>
      </a:defRPr>
    </a:lvl6pPr>
    <a:lvl7pPr marL="2742834" algn="l" defTabSz="914278" rtl="0" eaLnBrk="1" latinLnBrk="0" hangingPunct="1">
      <a:defRPr sz="1200" kern="1200">
        <a:solidFill>
          <a:schemeClr val="tx1"/>
        </a:solidFill>
        <a:latin typeface="+mn-lt"/>
        <a:ea typeface="+mn-ea"/>
        <a:cs typeface="+mn-cs"/>
      </a:defRPr>
    </a:lvl7pPr>
    <a:lvl8pPr marL="3199973" algn="l" defTabSz="914278" rtl="0" eaLnBrk="1" latinLnBrk="0" hangingPunct="1">
      <a:defRPr sz="1200" kern="1200">
        <a:solidFill>
          <a:schemeClr val="tx1"/>
        </a:solidFill>
        <a:latin typeface="+mn-lt"/>
        <a:ea typeface="+mn-ea"/>
        <a:cs typeface="+mn-cs"/>
      </a:defRPr>
    </a:lvl8pPr>
    <a:lvl9pPr marL="3657113" algn="l" defTabSz="9142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342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incident response procedure includes:</a:t>
            </a:r>
          </a:p>
          <a:p>
            <a:pPr marL="171450" indent="-171450">
              <a:buFont typeface="Arial" panose="020B0604020202020204" pitchFamily="34" charset="0"/>
              <a:buChar char="•"/>
            </a:pPr>
            <a:r>
              <a:rPr lang="en-US"/>
              <a:t>The initial response,</a:t>
            </a:r>
          </a:p>
          <a:p>
            <a:pPr marL="171450" indent="-171450">
              <a:buFont typeface="Arial" panose="020B0604020202020204" pitchFamily="34" charset="0"/>
              <a:buChar char="•"/>
            </a:pPr>
            <a:r>
              <a:rPr lang="en-US"/>
              <a:t>The response for injured people,</a:t>
            </a:r>
          </a:p>
          <a:p>
            <a:pPr marL="171450" indent="-171450">
              <a:buFont typeface="Arial" panose="020B0604020202020204" pitchFamily="34" charset="0"/>
              <a:buChar char="•"/>
            </a:pPr>
            <a:r>
              <a:rPr lang="en-US"/>
              <a:t>Incident reporting,</a:t>
            </a:r>
          </a:p>
          <a:p>
            <a:pPr marL="171450" indent="-171450">
              <a:buFont typeface="Arial" panose="020B0604020202020204" pitchFamily="34" charset="0"/>
              <a:buChar char="•"/>
            </a:pPr>
            <a:r>
              <a:rPr lang="en-US"/>
              <a:t>Incident investigation, </a:t>
            </a:r>
            <a:r>
              <a:rPr lang="en-US" i="1" dirty="0"/>
              <a:t>and</a:t>
            </a:r>
          </a:p>
          <a:p>
            <a:pPr marL="171450" indent="-171450">
              <a:buFont typeface="Arial" panose="020B0604020202020204" pitchFamily="34" charset="0"/>
              <a:buChar char="•"/>
            </a:pPr>
            <a:r>
              <a:rPr lang="en-US"/>
              <a:t>The Violent Incident Log.</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We will go over our incident response procedures in more detail later in the session.</a:t>
            </a:r>
          </a:p>
        </p:txBody>
      </p:sp>
    </p:spTree>
    <p:extLst>
      <p:ext uri="{BB962C8B-B14F-4D97-AF65-F5344CB8AC3E}">
        <p14:creationId xmlns:p14="http://schemas.microsoft.com/office/powerpoint/2010/main" val="2034843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provide workplace violence prevention training so that you can:</a:t>
            </a:r>
          </a:p>
          <a:p>
            <a:pPr marL="171450" indent="-171450">
              <a:buFont typeface="Arial" panose="020B0604020202020204" pitchFamily="34" charset="0"/>
              <a:buChar char="•"/>
            </a:pPr>
            <a:r>
              <a:rPr lang="en-US"/>
              <a:t>Report all workplace violence incidents, including threats and verbal abuse.</a:t>
            </a:r>
          </a:p>
          <a:p>
            <a:pPr marL="171450" indent="-171450">
              <a:buFont typeface="Arial" panose="020B0604020202020204" pitchFamily="34" charset="0"/>
              <a:buChar char="•"/>
            </a:pPr>
            <a:r>
              <a:rPr lang="en-US"/>
              <a:t>Recognize and respond to workplace security hazards, including strategies to avoid physical harm.</a:t>
            </a:r>
          </a:p>
          <a:p>
            <a:pPr marL="171450" indent="-171450">
              <a:buFont typeface="Arial" panose="020B0604020202020204" pitchFamily="34" charset="0"/>
              <a:buChar char="•"/>
            </a:pPr>
            <a:r>
              <a:rPr lang="en-US"/>
              <a:t>Identify potential workplace security hazards.</a:t>
            </a:r>
          </a:p>
          <a:p>
            <a:pPr marL="171450" indent="-171450">
              <a:buFont typeface="Arial" panose="020B0604020202020204" pitchFamily="34" charset="0"/>
              <a:buChar char="•"/>
            </a:pPr>
            <a:r>
              <a:rPr lang="en-US"/>
              <a:t>Review measures that have been put in place to prevent workplace violence, including:</a:t>
            </a:r>
          </a:p>
          <a:p>
            <a:pPr marL="285735" lvl="2" indent="-171450">
              <a:buFont typeface="Arial" panose="020B0604020202020204" pitchFamily="34" charset="0"/>
              <a:buChar char="•"/>
            </a:pPr>
            <a:r>
              <a:rPr lang="en-US"/>
              <a:t>The use of security equipment and procedures</a:t>
            </a:r>
            <a:r>
              <a:rPr lang="en-US" dirty="0"/>
              <a:t>,</a:t>
            </a:r>
          </a:p>
          <a:p>
            <a:pPr marL="285735" lvl="2" indent="-171450">
              <a:buFont typeface="Arial" panose="020B0604020202020204" pitchFamily="34" charset="0"/>
              <a:buChar char="•"/>
            </a:pPr>
            <a:r>
              <a:rPr lang="en-US"/>
              <a:t>How to attempt to defuse hostile or threatening situations</a:t>
            </a:r>
            <a:r>
              <a:rPr lang="en-US" dirty="0"/>
              <a:t>, </a:t>
            </a:r>
            <a:r>
              <a:rPr lang="en-US" i="1" dirty="0"/>
              <a:t>and</a:t>
            </a:r>
          </a:p>
          <a:p>
            <a:pPr marL="285735" lvl="2" indent="-171450">
              <a:buFont typeface="Arial" panose="020B0604020202020204" pitchFamily="34" charset="0"/>
              <a:buChar char="•"/>
            </a:pPr>
            <a:r>
              <a:rPr lang="en-US"/>
              <a:t>How to summon assistance to prevent or respond to violence.</a:t>
            </a:r>
          </a:p>
          <a:p>
            <a:pPr marL="171450" indent="-171450">
              <a:buFont typeface="Arial" panose="020B0604020202020204" pitchFamily="34" charset="0"/>
              <a:buChar char="•"/>
            </a:pPr>
            <a:r>
              <a:rPr lang="en-US"/>
              <a:t>Complete the Violent Incident Log</a:t>
            </a:r>
            <a:r>
              <a:rPr lang="en-US" dirty="0"/>
              <a:t>,</a:t>
            </a:r>
            <a:r>
              <a:rPr lang="en-US"/>
              <a:t> and obtain copies of the log. </a:t>
            </a:r>
          </a:p>
          <a:p>
            <a:pPr marL="171450" indent="-171450">
              <a:buFont typeface="Arial" panose="020B0604020202020204" pitchFamily="34" charset="0"/>
              <a:buChar char="•"/>
            </a:pPr>
            <a:r>
              <a:rPr lang="en-US"/>
              <a:t>Respond and cope with the aftermath of a workplace violence incident, including medical follow-up and the availability of counseling and referral.</a:t>
            </a:r>
          </a:p>
          <a:p>
            <a:pPr marL="171450" indent="-171450">
              <a:buFont typeface="Arial" panose="020B0604020202020204" pitchFamily="34" charset="0"/>
              <a:buChar char="•"/>
            </a:pPr>
            <a:endParaRPr lang="en-US"/>
          </a:p>
          <a:p>
            <a:r>
              <a:rPr lang="en-US" b="1" i="1"/>
              <a:t>[Insert those who will need further training, such as supervisors</a:t>
            </a:r>
            <a:r>
              <a:rPr lang="en-US" b="1" i="1" dirty="0"/>
              <a:t> and </a:t>
            </a:r>
            <a:r>
              <a:rPr lang="en-US" b="1" i="1"/>
              <a:t>security personnel, and specialized training for employees whose role has some expectation for violence, if applicable</a:t>
            </a:r>
            <a:r>
              <a:rPr lang="en-US" b="1" i="1" dirty="0"/>
              <a:t>.]</a:t>
            </a:r>
            <a:endParaRPr lang="en-US" b="1" i="1"/>
          </a:p>
          <a:p>
            <a:endParaRPr lang="en-US"/>
          </a:p>
          <a:p>
            <a:r>
              <a:rPr lang="en-US"/>
              <a:t>Training will be conducted annually. </a:t>
            </a:r>
            <a:r>
              <a:rPr lang="en-US" b="1" i="1"/>
              <a:t>[Insert additional refresher training, if applicable</a:t>
            </a:r>
            <a:r>
              <a:rPr lang="en-US" b="1" i="1" dirty="0"/>
              <a:t>.]</a:t>
            </a:r>
            <a:endParaRPr lang="en-US" b="1" i="1"/>
          </a:p>
          <a:p>
            <a:endParaRPr lang="en-US" b="1" i="1"/>
          </a:p>
          <a:p>
            <a:r>
              <a:rPr lang="en-US"/>
              <a:t>After completing the training, we will have time for any questions about your workplace violence concerns. We would also appreciate your feedback on this training session.</a:t>
            </a:r>
          </a:p>
          <a:p>
            <a:endParaRPr lang="en-US"/>
          </a:p>
        </p:txBody>
      </p:sp>
    </p:spTree>
    <p:extLst>
      <p:ext uri="{BB962C8B-B14F-4D97-AF65-F5344CB8AC3E}">
        <p14:creationId xmlns:p14="http://schemas.microsoft.com/office/powerpoint/2010/main" val="2188389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keep the following records for 5 years:</a:t>
            </a:r>
          </a:p>
          <a:p>
            <a:pPr marL="171450" indent="-171450">
              <a:buFont typeface="Arial" panose="020B0604020202020204" pitchFamily="34" charset="0"/>
              <a:buChar char="•"/>
            </a:pPr>
            <a:r>
              <a:rPr lang="en-US"/>
              <a:t>Records of workplace violence hazard assessments and workplace practices and procedures implemented to reduce the risk of workplace violence and injury to employees;</a:t>
            </a:r>
          </a:p>
          <a:p>
            <a:pPr marL="171450" indent="-171450">
              <a:buFont typeface="Arial" panose="020B0604020202020204" pitchFamily="34" charset="0"/>
              <a:buChar char="•"/>
            </a:pPr>
            <a:r>
              <a:rPr lang="en-US"/>
              <a:t>Violent incident logs; </a:t>
            </a:r>
            <a:r>
              <a:rPr lang="en-US" i="1" dirty="0"/>
              <a:t>and</a:t>
            </a:r>
            <a:r>
              <a:rPr lang="en-US"/>
              <a:t> </a:t>
            </a:r>
          </a:p>
          <a:p>
            <a:pPr marL="171450" indent="-171450">
              <a:buFont typeface="Arial" panose="020B0604020202020204" pitchFamily="34" charset="0"/>
              <a:buChar char="•"/>
            </a:pPr>
            <a:r>
              <a:rPr lang="en-US"/>
              <a:t>Workplace violence incident investigation reports.</a:t>
            </a:r>
          </a:p>
          <a:p>
            <a:pPr marL="171450" indent="-171450">
              <a:buFont typeface="Arial" panose="020B0604020202020204" pitchFamily="34" charset="0"/>
              <a:buChar char="•"/>
            </a:pPr>
            <a:endParaRPr lang="en-US"/>
          </a:p>
          <a:p>
            <a:pPr marL="0" marR="0" lvl="0" indent="0" algn="l" defTabSz="914278" rtl="0" eaLnBrk="1" fontAlgn="auto" latinLnBrk="0" hangingPunct="1">
              <a:lnSpc>
                <a:spcPct val="100000"/>
              </a:lnSpc>
              <a:spcBef>
                <a:spcPts val="634"/>
              </a:spcBef>
              <a:spcAft>
                <a:spcPts val="0"/>
              </a:spcAft>
              <a:buClrTx/>
              <a:buSzTx/>
              <a:buFontTx/>
              <a:buNone/>
              <a:tabLst/>
              <a:defRPr/>
            </a:pPr>
            <a:r>
              <a:rPr lang="en-US"/>
              <a:t>Recordable injuries will also be included on our OSHA 300 logs.</a:t>
            </a:r>
          </a:p>
        </p:txBody>
      </p:sp>
    </p:spTree>
    <p:extLst>
      <p:ext uri="{BB962C8B-B14F-4D97-AF65-F5344CB8AC3E}">
        <p14:creationId xmlns:p14="http://schemas.microsoft.com/office/powerpoint/2010/main" val="1698944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8" rtl="0" eaLnBrk="1" fontAlgn="auto" latinLnBrk="0" hangingPunct="1">
              <a:lnSpc>
                <a:spcPct val="100000"/>
              </a:lnSpc>
              <a:spcBef>
                <a:spcPts val="634"/>
              </a:spcBef>
              <a:spcAft>
                <a:spcPts val="0"/>
              </a:spcAft>
              <a:buClrTx/>
              <a:buSzTx/>
              <a:buFontTx/>
              <a:buNone/>
              <a:tabLst/>
              <a:defRPr/>
            </a:pPr>
            <a:r>
              <a:rPr lang="en-US" sz="1000">
                <a:solidFill>
                  <a:srgbClr val="FFFFFF"/>
                </a:solidFill>
                <a:latin typeface="Articulate" panose="02000503040000020004" pitchFamily="2" charset="0"/>
              </a:rPr>
              <a:t>Workplace violence is generally classified into four types depending on who the perpetrator is.</a:t>
            </a:r>
          </a:p>
          <a:p>
            <a:pPr marL="0" marR="0" lvl="0" indent="0" algn="l" defTabSz="914278" rtl="0" eaLnBrk="1" fontAlgn="auto" latinLnBrk="0" hangingPunct="1">
              <a:lnSpc>
                <a:spcPct val="100000"/>
              </a:lnSpc>
              <a:spcBef>
                <a:spcPts val="634"/>
              </a:spcBef>
              <a:spcAft>
                <a:spcPts val="0"/>
              </a:spcAft>
              <a:buClrTx/>
              <a:buSzTx/>
              <a:buFontTx/>
              <a:buNone/>
              <a:tabLst/>
              <a:defRPr/>
            </a:pPr>
            <a:endParaRPr lang="en-US" sz="1000">
              <a:solidFill>
                <a:srgbClr val="FFFFFF"/>
              </a:solidFill>
              <a:latin typeface="Articulate" panose="02000503040000020004" pitchFamily="2" charset="0"/>
            </a:endParaRPr>
          </a:p>
          <a:p>
            <a:pPr marL="628665" marR="0" lvl="0" indent="-285750">
              <a:lnSpc>
                <a:spcPct val="107000"/>
              </a:lnSpc>
              <a:spcBef>
                <a:spcPts val="0"/>
              </a:spcBef>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Type 1 violence is committed by a person who has no legitimate business at the worksite and includes violent acts by anyone who enters the workplace or approaches workers with the intent to commit a crime.</a:t>
            </a:r>
          </a:p>
          <a:p>
            <a:pPr marL="628665" marR="0" lvl="0" indent="-285750">
              <a:lnSpc>
                <a:spcPct val="107000"/>
              </a:lnSpc>
              <a:spcBef>
                <a:spcPts val="0"/>
              </a:spcBef>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Type 2 violence is directed at employees by customers, clients, students, inmates, or visitors.</a:t>
            </a:r>
          </a:p>
          <a:p>
            <a:pPr marL="628665" marR="0" lvl="0" indent="-285750">
              <a:lnSpc>
                <a:spcPct val="107000"/>
              </a:lnSpc>
              <a:spcBef>
                <a:spcPts val="0"/>
              </a:spcBef>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Type 3 violence is committed against an employee by a present or former employee, supervisor, or manager.</a:t>
            </a:r>
          </a:p>
          <a:p>
            <a:pPr marL="628665" marR="0" lvl="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Type 4 violence is committed by a person who does not work at the workplace but has or is known to have had a personal relationship with an employee.</a:t>
            </a:r>
          </a:p>
          <a:p>
            <a:pPr marL="0" marR="0" lvl="0" indent="0" algn="l" defTabSz="914278" rtl="0" eaLnBrk="1" fontAlgn="auto" latinLnBrk="0" hangingPunct="1">
              <a:lnSpc>
                <a:spcPct val="100000"/>
              </a:lnSpc>
              <a:spcBef>
                <a:spcPts val="634"/>
              </a:spcBef>
              <a:spcAft>
                <a:spcPts val="0"/>
              </a:spcAft>
              <a:buClrTx/>
              <a:buSzTx/>
              <a:buFontTx/>
              <a:buNone/>
              <a:tabLst/>
              <a:defRPr/>
            </a:pPr>
            <a:endParaRPr lang="en-US" sz="100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522299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workplace violence include:</a:t>
            </a:r>
          </a:p>
          <a:p>
            <a:pPr marL="171450" indent="-171450">
              <a:buFont typeface="Arial" panose="020B0604020202020204" pitchFamily="34" charset="0"/>
              <a:buChar char="•"/>
            </a:pPr>
            <a:r>
              <a:rPr lang="en-US"/>
              <a:t>Verbal threats;</a:t>
            </a:r>
          </a:p>
          <a:p>
            <a:pPr marL="171450" indent="-171450">
              <a:buFont typeface="Arial" panose="020B0604020202020204" pitchFamily="34" charset="0"/>
              <a:buChar char="•"/>
            </a:pPr>
            <a:r>
              <a:rPr lang="en-US"/>
              <a:t>Aggressive behavior, like pushing or shoving;</a:t>
            </a:r>
          </a:p>
          <a:p>
            <a:pPr marL="171450" indent="-171450">
              <a:buFont typeface="Arial" panose="020B0604020202020204" pitchFamily="34" charset="0"/>
              <a:buChar char="•"/>
            </a:pPr>
            <a:r>
              <a:rPr lang="en-US"/>
              <a:t>Abusive or offensive language or gestures or other discourteous conduct; </a:t>
            </a:r>
          </a:p>
          <a:p>
            <a:pPr marL="171450" indent="-171450">
              <a:buFont typeface="Arial" panose="020B0604020202020204" pitchFamily="34" charset="0"/>
              <a:buChar char="•"/>
            </a:pPr>
            <a:r>
              <a:rPr lang="en-US"/>
              <a:t>Disorderly conduct, such as shouting, throwing objects, punching walls, and slamming doors;</a:t>
            </a:r>
          </a:p>
          <a:p>
            <a:pPr marL="171450" indent="-171450">
              <a:buFont typeface="Arial" panose="020B0604020202020204" pitchFamily="34" charset="0"/>
              <a:buChar char="•"/>
            </a:pPr>
            <a:r>
              <a:rPr lang="en-US"/>
              <a:t>Making false, malicious, or unfounded statements to damage someone’s reputation; </a:t>
            </a:r>
            <a:r>
              <a:rPr lang="en-US" i="1" dirty="0"/>
              <a:t>or</a:t>
            </a:r>
          </a:p>
          <a:p>
            <a:pPr marL="171450" indent="-171450">
              <a:buFont typeface="Arial" panose="020B0604020202020204" pitchFamily="34" charset="0"/>
              <a:buChar char="•"/>
            </a:pPr>
            <a:r>
              <a:rPr lang="en-US"/>
              <a:t>Bringing weapons into the workplace.</a:t>
            </a:r>
          </a:p>
          <a:p>
            <a:endParaRPr lang="en-US"/>
          </a:p>
        </p:txBody>
      </p:sp>
    </p:spTree>
    <p:extLst>
      <p:ext uri="{BB962C8B-B14F-4D97-AF65-F5344CB8AC3E}">
        <p14:creationId xmlns:p14="http://schemas.microsoft.com/office/powerpoint/2010/main" val="953188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8" rtl="0" eaLnBrk="1" fontAlgn="auto" latinLnBrk="0" hangingPunct="1">
              <a:lnSpc>
                <a:spcPct val="100000"/>
              </a:lnSpc>
              <a:spcBef>
                <a:spcPts val="634"/>
              </a:spcBef>
              <a:spcAft>
                <a:spcPts val="0"/>
              </a:spcAft>
              <a:buClrTx/>
              <a:buSzTx/>
              <a:buFontTx/>
              <a:buNone/>
              <a:tabLst/>
              <a:defRPr/>
            </a:pPr>
            <a:r>
              <a:rPr lang="en-US" b="1" i="1" dirty="0"/>
              <a:t>[Modify content and slide as appropriate for your facility.]</a:t>
            </a:r>
          </a:p>
          <a:p>
            <a:endParaRPr lang="en-US" dirty="0"/>
          </a:p>
          <a:p>
            <a:r>
              <a:rPr lang="en-US" dirty="0"/>
              <a:t>There are a number of factors that may impact the likelihood of a workplace violence incident. These include:</a:t>
            </a:r>
            <a:endParaRPr lang="en-US" b="1" i="1" dirty="0"/>
          </a:p>
          <a:p>
            <a:pPr marL="171450" indent="-171450">
              <a:buFont typeface="Arial" panose="020B0604020202020204" pitchFamily="34" charset="0"/>
              <a:buChar char="•"/>
            </a:pPr>
            <a:r>
              <a:rPr lang="en-US" dirty="0"/>
              <a:t>Working directly with the public</a:t>
            </a:r>
          </a:p>
          <a:p>
            <a:pPr marL="171450" indent="-171450">
              <a:buFont typeface="Arial" panose="020B0604020202020204" pitchFamily="34" charset="0"/>
              <a:buChar char="•"/>
            </a:pPr>
            <a:r>
              <a:rPr lang="en-US" dirty="0"/>
              <a:t>Working alone</a:t>
            </a:r>
          </a:p>
          <a:p>
            <a:pPr marL="171450" indent="-171450">
              <a:buFont typeface="Arial" panose="020B0604020202020204" pitchFamily="34" charset="0"/>
              <a:buChar char="•"/>
            </a:pPr>
            <a:r>
              <a:rPr lang="en-US" dirty="0"/>
              <a:t>Working at night</a:t>
            </a:r>
          </a:p>
          <a:p>
            <a:pPr marL="171450" indent="-171450">
              <a:buFont typeface="Arial" panose="020B0604020202020204" pitchFamily="34" charset="0"/>
              <a:buChar char="•"/>
            </a:pPr>
            <a:r>
              <a:rPr lang="en-US" dirty="0"/>
              <a:t>Working where alcohol is served</a:t>
            </a:r>
          </a:p>
          <a:p>
            <a:pPr marL="171450" indent="-171450">
              <a:buFont typeface="Arial" panose="020B0604020202020204" pitchFamily="34" charset="0"/>
              <a:buChar char="•"/>
            </a:pPr>
            <a:r>
              <a:rPr lang="en-US" dirty="0"/>
              <a:t>Mobile workplaces</a:t>
            </a:r>
          </a:p>
          <a:p>
            <a:pPr marL="171450" indent="-171450">
              <a:buFont typeface="Arial" panose="020B0604020202020204" pitchFamily="34" charset="0"/>
              <a:buChar char="•"/>
            </a:pPr>
            <a:r>
              <a:rPr lang="en-US" dirty="0"/>
              <a:t>Working with unstable or violent persons</a:t>
            </a:r>
          </a:p>
          <a:p>
            <a:pPr marL="171450" indent="-171450">
              <a:buFont typeface="Arial" panose="020B0604020202020204" pitchFamily="34" charset="0"/>
              <a:buChar char="•"/>
            </a:pPr>
            <a:r>
              <a:rPr lang="en-US" dirty="0"/>
              <a:t>Working in high-crime areas</a:t>
            </a:r>
          </a:p>
          <a:p>
            <a:pPr marL="171450" indent="-171450">
              <a:buFont typeface="Arial" panose="020B0604020202020204" pitchFamily="34" charset="0"/>
              <a:buChar char="•"/>
            </a:pPr>
            <a:r>
              <a:rPr lang="en-US" dirty="0"/>
              <a:t>Guarding valuable goods or property</a:t>
            </a:r>
          </a:p>
          <a:p>
            <a:pPr marL="171450" indent="-171450">
              <a:buFont typeface="Arial" panose="020B0604020202020204" pitchFamily="34" charset="0"/>
              <a:buChar char="•"/>
            </a:pPr>
            <a:r>
              <a:rPr lang="en-US" dirty="0"/>
              <a:t>Working in community-based settings</a:t>
            </a:r>
          </a:p>
          <a:p>
            <a:pPr marL="171450" indent="-171450">
              <a:buFont typeface="Arial" panose="020B0604020202020204" pitchFamily="34" charset="0"/>
              <a:buChar char="•"/>
            </a:pPr>
            <a:endParaRPr lang="en-US" b="1" i="1" dirty="0"/>
          </a:p>
          <a:p>
            <a:endParaRPr lang="en-US" dirty="0"/>
          </a:p>
          <a:p>
            <a:endParaRPr lang="en-US" dirty="0"/>
          </a:p>
        </p:txBody>
      </p:sp>
    </p:spTree>
    <p:extLst>
      <p:ext uri="{BB962C8B-B14F-4D97-AF65-F5344CB8AC3E}">
        <p14:creationId xmlns:p14="http://schemas.microsoft.com/office/powerpoint/2010/main" val="1150484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8" rtl="0" eaLnBrk="1" fontAlgn="auto" latinLnBrk="0" hangingPunct="1">
              <a:lnSpc>
                <a:spcPct val="100000"/>
              </a:lnSpc>
              <a:spcBef>
                <a:spcPts val="634"/>
              </a:spcBef>
              <a:spcAft>
                <a:spcPts val="0"/>
              </a:spcAft>
              <a:buClrTx/>
              <a:buSzTx/>
              <a:buFontTx/>
              <a:buNone/>
              <a:tabLst/>
              <a:defRPr/>
            </a:pPr>
            <a:r>
              <a:rPr lang="en-US" b="1" i="1" dirty="0"/>
              <a:t>[Modify content and slide as appropriate for your facility.]</a:t>
            </a:r>
          </a:p>
          <a:p>
            <a:endParaRPr lang="en-US" sz="1000" dirty="0"/>
          </a:p>
          <a:p>
            <a:r>
              <a:rPr lang="en-US" sz="1000" dirty="0"/>
              <a:t>There are also factors that increase the severity of a workplace violence incident, including:</a:t>
            </a:r>
            <a:endParaRPr lang="en-US" sz="1000" b="1" i="1" dirty="0"/>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dirty="0">
                <a:solidFill>
                  <a:schemeClr val="bg1"/>
                </a:solidFill>
              </a:rPr>
              <a:t>Inadequate security systems, </a:t>
            </a:r>
            <a:r>
              <a:rPr lang="en-US" sz="1000" dirty="0">
                <a:solidFill>
                  <a:srgbClr val="C00000"/>
                </a:solidFill>
                <a:effectLst/>
                <a:latin typeface="Arial" panose="020B0604020202020204" pitchFamily="34" charset="0"/>
                <a:ea typeface="Arial" panose="020B0604020202020204" pitchFamily="34" charset="0"/>
              </a:rPr>
              <a:t>such</a:t>
            </a:r>
            <a:r>
              <a:rPr lang="en-US" sz="1000" spc="-2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as a</a:t>
            </a:r>
            <a:r>
              <a:rPr lang="en-US" sz="1000" spc="-25" dirty="0">
                <a:solidFill>
                  <a:srgbClr val="C00000"/>
                </a:solidFill>
                <a:effectLst/>
                <a:latin typeface="Arial" panose="020B0604020202020204" pitchFamily="34" charset="0"/>
                <a:ea typeface="Arial" panose="020B0604020202020204" pitchFamily="34" charset="0"/>
              </a:rPr>
              <a:t> lack of </a:t>
            </a:r>
            <a:r>
              <a:rPr lang="en-US" sz="1000" dirty="0">
                <a:solidFill>
                  <a:srgbClr val="C00000"/>
                </a:solidFill>
                <a:effectLst/>
                <a:latin typeface="Arial" panose="020B0604020202020204" pitchFamily="34" charset="0"/>
                <a:ea typeface="Arial" panose="020B0604020202020204" pitchFamily="34" charset="0"/>
              </a:rPr>
              <a:t>door</a:t>
            </a:r>
            <a:r>
              <a:rPr lang="en-US" sz="1000" spc="-2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locks, entry codes or badge readers,</a:t>
            </a:r>
            <a:r>
              <a:rPr lang="en-US" sz="1000" spc="-2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security</a:t>
            </a:r>
            <a:r>
              <a:rPr lang="en-US" sz="1000" spc="-2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windows, physical barriers, and restraint systems;</a:t>
            </a:r>
            <a:endParaRPr lang="en-US" sz="1000" dirty="0">
              <a:solidFill>
                <a:schemeClr val="bg1"/>
              </a:solidFill>
            </a:endParaRPr>
          </a:p>
          <a:p>
            <a:pPr marL="171450" indent="-171450">
              <a:buFont typeface="Arial" panose="020B0604020202020204" pitchFamily="34" charset="0"/>
              <a:buChar char="•"/>
            </a:pPr>
            <a:r>
              <a:rPr lang="en-US" sz="1000" dirty="0">
                <a:solidFill>
                  <a:schemeClr val="bg1"/>
                </a:solidFill>
              </a:rPr>
              <a:t>Unrestricted movement of the public in a facility;</a:t>
            </a: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spc="-10" dirty="0">
                <a:solidFill>
                  <a:srgbClr val="C00000"/>
                </a:solidFill>
                <a:effectLst/>
                <a:latin typeface="Arial" panose="020B0604020202020204" pitchFamily="34" charset="0"/>
                <a:ea typeface="Arial" panose="020B0604020202020204" pitchFamily="34" charset="0"/>
              </a:rPr>
              <a:t>Ineffective </a:t>
            </a:r>
            <a:r>
              <a:rPr lang="en-US" sz="1000" dirty="0">
                <a:solidFill>
                  <a:srgbClr val="C00000"/>
                </a:solidFill>
                <a:effectLst/>
                <a:latin typeface="Arial" panose="020B0604020202020204" pitchFamily="34" charset="0"/>
                <a:ea typeface="Arial" panose="020B0604020202020204" pitchFamily="34" charset="0"/>
              </a:rPr>
              <a:t>systems</a:t>
            </a:r>
            <a:r>
              <a:rPr lang="en-US" sz="1000" spc="-10"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and</a:t>
            </a:r>
            <a:r>
              <a:rPr lang="en-US" sz="1000" spc="-1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procedures</a:t>
            </a:r>
            <a:r>
              <a:rPr lang="en-US" sz="1000" spc="-1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that</a:t>
            </a:r>
            <a:r>
              <a:rPr lang="en-US" sz="1000" spc="-2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warn</a:t>
            </a:r>
            <a:r>
              <a:rPr lang="en-US" sz="1000" spc="-20"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others</a:t>
            </a:r>
            <a:r>
              <a:rPr lang="en-US" sz="1000" spc="-1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of</a:t>
            </a:r>
            <a:r>
              <a:rPr lang="en-US" sz="1000" spc="-1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actual or potential workplace violence danger</a:t>
            </a:r>
            <a:r>
              <a:rPr lang="en-US" sz="1000" spc="-1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or</a:t>
            </a:r>
            <a:r>
              <a:rPr lang="en-US" sz="1000" spc="-1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that summon assistance, such as alarms or panic buttons;</a:t>
            </a:r>
          </a:p>
          <a:p>
            <a:pPr marL="171450" indent="-171450">
              <a:buFont typeface="Arial" panose="020B0604020202020204" pitchFamily="34" charset="0"/>
              <a:buChar char="•"/>
            </a:pPr>
            <a:r>
              <a:rPr lang="en-US" sz="1000" dirty="0">
                <a:solidFill>
                  <a:schemeClr val="bg1"/>
                </a:solidFill>
              </a:rPr>
              <a:t>Blocked escape routes;</a:t>
            </a: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dirty="0">
                <a:solidFill>
                  <a:schemeClr val="bg1"/>
                </a:solidFill>
              </a:rPr>
              <a:t>No p</a:t>
            </a:r>
            <a:r>
              <a:rPr lang="en-US" sz="1000" dirty="0">
                <a:solidFill>
                  <a:srgbClr val="C00000"/>
                </a:solidFill>
                <a:effectLst/>
                <a:latin typeface="Arial" panose="020B0604020202020204" pitchFamily="34" charset="0"/>
                <a:ea typeface="Arial" panose="020B0604020202020204" pitchFamily="34" charset="0"/>
              </a:rPr>
              <a:t>osting</a:t>
            </a:r>
            <a:r>
              <a:rPr lang="en-US" sz="1000" spc="-1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of</a:t>
            </a:r>
            <a:r>
              <a:rPr lang="en-US" sz="1000" spc="-1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emergency</a:t>
            </a:r>
            <a:r>
              <a:rPr lang="en-US" sz="1000" spc="-1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telephone</a:t>
            </a:r>
            <a:r>
              <a:rPr lang="en-US" sz="1000" spc="-1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numbers</a:t>
            </a:r>
            <a:r>
              <a:rPr lang="en-US" sz="1000" spc="-2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for</a:t>
            </a:r>
            <a:r>
              <a:rPr lang="en-US" sz="1000" spc="-20"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law</a:t>
            </a:r>
            <a:r>
              <a:rPr lang="en-US" sz="1000" spc="-20"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enforcement,</a:t>
            </a:r>
            <a:r>
              <a:rPr lang="en-US" sz="1000" spc="-20"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fire,</a:t>
            </a:r>
            <a:r>
              <a:rPr lang="en-US" sz="1000" spc="-20"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and</a:t>
            </a:r>
            <a:r>
              <a:rPr lang="en-US" sz="1000" spc="-20"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medical services;</a:t>
            </a:r>
            <a:endParaRPr lang="en-US" sz="1000" dirty="0">
              <a:solidFill>
                <a:schemeClr val="tx1"/>
              </a:solidFill>
              <a:effectLst/>
              <a:latin typeface="Arial" panose="020B0604020202020204" pitchFamily="34" charset="0"/>
              <a:ea typeface="Arial" panose="020B0604020202020204" pitchFamily="34" charset="0"/>
            </a:endParaRP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dirty="0">
                <a:solidFill>
                  <a:schemeClr val="tx1"/>
                </a:solidFill>
                <a:effectLst/>
                <a:latin typeface="Arial" panose="020B0604020202020204" pitchFamily="34" charset="0"/>
                <a:ea typeface="Arial" panose="020B0604020202020204" pitchFamily="34" charset="0"/>
              </a:rPr>
              <a:t>No </a:t>
            </a:r>
            <a:r>
              <a:rPr lang="en-US" sz="1000" dirty="0">
                <a:solidFill>
                  <a:srgbClr val="C00000"/>
                </a:solidFill>
                <a:effectLst/>
                <a:latin typeface="Arial" panose="020B0604020202020204" pitchFamily="34" charset="0"/>
                <a:ea typeface="Arial" panose="020B0604020202020204" pitchFamily="34" charset="0"/>
              </a:rPr>
              <a:t>access to a telephone with an outside line;</a:t>
            </a: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dirty="0">
                <a:solidFill>
                  <a:srgbClr val="C00000"/>
                </a:solidFill>
                <a:effectLst/>
                <a:latin typeface="Arial" panose="020B0604020202020204" pitchFamily="34" charset="0"/>
                <a:ea typeface="Arial" panose="020B0604020202020204" pitchFamily="34" charset="0"/>
              </a:rPr>
              <a:t>No designated safe area where employees can go in an emergency;</a:t>
            </a: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dirty="0">
                <a:solidFill>
                  <a:schemeClr val="tx1"/>
                </a:solidFill>
                <a:effectLst/>
                <a:latin typeface="Arial" panose="020B0604020202020204" pitchFamily="34" charset="0"/>
                <a:ea typeface="Arial" panose="020B0604020202020204" pitchFamily="34" charset="0"/>
              </a:rPr>
              <a:t>Employees’ lack of skill</a:t>
            </a:r>
            <a:r>
              <a:rPr lang="en-US" sz="1000" spc="-10"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in</a:t>
            </a:r>
            <a:r>
              <a:rPr lang="en-US" sz="1000" spc="-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safely</a:t>
            </a:r>
            <a:r>
              <a:rPr lang="en-US" sz="1000" spc="-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handling</a:t>
            </a:r>
            <a:r>
              <a:rPr lang="en-US" sz="1000" spc="-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threatening</a:t>
            </a:r>
            <a:r>
              <a:rPr lang="en-US" sz="1000" spc="-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or</a:t>
            </a:r>
            <a:r>
              <a:rPr lang="en-US" sz="1000" spc="-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hostile</a:t>
            </a:r>
            <a:r>
              <a:rPr lang="en-US" sz="1000" spc="-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service</a:t>
            </a:r>
            <a:r>
              <a:rPr lang="en-US" sz="1000" spc="-10" dirty="0">
                <a:solidFill>
                  <a:srgbClr val="C00000"/>
                </a:solidFill>
                <a:effectLst/>
                <a:latin typeface="Arial" panose="020B0604020202020204" pitchFamily="34" charset="0"/>
                <a:ea typeface="Arial" panose="020B0604020202020204" pitchFamily="34" charset="0"/>
              </a:rPr>
              <a:t> recipients; </a:t>
            </a:r>
            <a:r>
              <a:rPr lang="en-US" sz="1000" i="1" spc="-10" dirty="0">
                <a:solidFill>
                  <a:srgbClr val="C00000"/>
                </a:solidFill>
                <a:effectLst/>
                <a:latin typeface="Arial" panose="020B0604020202020204" pitchFamily="34" charset="0"/>
                <a:ea typeface="Arial" panose="020B0604020202020204" pitchFamily="34" charset="0"/>
              </a:rPr>
              <a:t>and</a:t>
            </a:r>
            <a:endParaRPr lang="en-US" sz="1000" spc="-10" dirty="0">
              <a:solidFill>
                <a:srgbClr val="C00000"/>
              </a:solidFill>
              <a:effectLst/>
              <a:latin typeface="Arial" panose="020B0604020202020204" pitchFamily="34" charset="0"/>
              <a:ea typeface="Arial" panose="020B0604020202020204" pitchFamily="34" charset="0"/>
            </a:endParaRP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dirty="0">
                <a:solidFill>
                  <a:srgbClr val="C00000"/>
                </a:solidFill>
                <a:effectLst/>
                <a:latin typeface="Arial" panose="020B0604020202020204" pitchFamily="34" charset="0"/>
                <a:ea typeface="Arial" panose="020B0604020202020204" pitchFamily="34" charset="0"/>
              </a:rPr>
              <a:t>A lack of communication between management</a:t>
            </a:r>
            <a:r>
              <a:rPr lang="en-US" sz="1000" spc="-2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and</a:t>
            </a:r>
            <a:r>
              <a:rPr lang="en-US" sz="1000" spc="-25" dirty="0">
                <a:solidFill>
                  <a:srgbClr val="C00000"/>
                </a:solidFill>
                <a:effectLst/>
                <a:latin typeface="Arial" panose="020B0604020202020204" pitchFamily="34" charset="0"/>
                <a:ea typeface="Arial" panose="020B0604020202020204" pitchFamily="34" charset="0"/>
              </a:rPr>
              <a:t> </a:t>
            </a:r>
            <a:r>
              <a:rPr lang="en-US" sz="1000" dirty="0">
                <a:solidFill>
                  <a:srgbClr val="C00000"/>
                </a:solidFill>
                <a:effectLst/>
                <a:latin typeface="Arial" panose="020B0604020202020204" pitchFamily="34" charset="0"/>
                <a:ea typeface="Arial" panose="020B0604020202020204" pitchFamily="34" charset="0"/>
              </a:rPr>
              <a:t>employees.</a:t>
            </a: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endParaRPr lang="en-US" sz="1000" dirty="0">
              <a:solidFill>
                <a:srgbClr val="C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24079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Because of our specific risk factors of </a:t>
            </a:r>
            <a:r>
              <a:rPr lang="en-US" sz="1000" b="1" i="1"/>
              <a:t>[list your facility’s risk factors], </a:t>
            </a:r>
            <a:r>
              <a:rPr lang="en-US" sz="1000"/>
              <a:t>we have implemented the following controls, work practices, and procedures to reduce the risk of workplace violence at our facility:</a:t>
            </a:r>
            <a:endParaRPr lang="en-US" sz="1000" b="1" i="1"/>
          </a:p>
          <a:p>
            <a:endParaRPr lang="en-US" sz="1000"/>
          </a:p>
          <a:p>
            <a:pPr marL="0" marR="0" lvl="0" indent="0" algn="l" defTabSz="914278" rtl="0" eaLnBrk="1" fontAlgn="auto" latinLnBrk="0" hangingPunct="1">
              <a:lnSpc>
                <a:spcPct val="100000"/>
              </a:lnSpc>
              <a:spcBef>
                <a:spcPts val="634"/>
              </a:spcBef>
              <a:spcAft>
                <a:spcPts val="0"/>
              </a:spcAft>
              <a:buClrTx/>
              <a:buSzTx/>
              <a:buFont typeface="Arial" panose="020B0604020202020204" pitchFamily="34" charset="0"/>
              <a:buNone/>
              <a:tabLst/>
              <a:defRPr/>
            </a:pPr>
            <a:r>
              <a:rPr lang="en-US" b="1" i="1"/>
              <a:t>[Modify content and slide as appropriate for your facility</a:t>
            </a:r>
            <a:r>
              <a:rPr lang="en-US" b="1" i="1" dirty="0"/>
              <a:t>.]</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a:t>Our </a:t>
            </a:r>
            <a:r>
              <a:rPr lang="en-US"/>
              <a:t>engineering controls include:</a:t>
            </a:r>
          </a:p>
          <a:p>
            <a:pPr marL="171450" indent="-171450">
              <a:buFont typeface="Arial" panose="020B0604020202020204" pitchFamily="34" charset="0"/>
              <a:buChar char="•"/>
            </a:pPr>
            <a:r>
              <a:rPr lang="en-US"/>
              <a:t>Security cameras, silent alarms, and other security equipment</a:t>
            </a:r>
            <a:r>
              <a:rPr lang="en-US" dirty="0"/>
              <a:t>;</a:t>
            </a:r>
            <a:endParaRPr lang="en-US"/>
          </a:p>
          <a:p>
            <a:pPr marL="171450" indent="-171450">
              <a:buFont typeface="Arial" panose="020B0604020202020204" pitchFamily="34" charset="0"/>
              <a:buChar char="•"/>
            </a:pPr>
            <a:r>
              <a:rPr lang="en-US"/>
              <a:t>Controlled access to the facility with locked doors and employee badges</a:t>
            </a:r>
            <a:r>
              <a:rPr lang="en-US" dirty="0"/>
              <a:t>; </a:t>
            </a:r>
            <a:r>
              <a:rPr lang="en-US" i="1" dirty="0"/>
              <a:t>and</a:t>
            </a:r>
            <a:endParaRPr lang="en-US"/>
          </a:p>
          <a:p>
            <a:pPr marL="171450" indent="-171450">
              <a:buFont typeface="Arial" panose="020B0604020202020204" pitchFamily="34" charset="0"/>
              <a:buChar char="•"/>
            </a:pPr>
            <a:r>
              <a:rPr lang="en-US"/>
              <a:t>Keeping the workplace </a:t>
            </a:r>
            <a:r>
              <a:rPr lang="en-US" dirty="0"/>
              <a:t>well lit </a:t>
            </a:r>
            <a:r>
              <a:rPr lang="en-US"/>
              <a:t>inside and outside.</a:t>
            </a:r>
          </a:p>
          <a:p>
            <a:pPr marL="0" indent="0">
              <a:buFont typeface="Arial" panose="020B0604020202020204" pitchFamily="34" charset="0"/>
              <a:buNone/>
            </a:pPr>
            <a:endParaRPr lang="en-US"/>
          </a:p>
          <a:p>
            <a:pPr marL="0" indent="0">
              <a:buFont typeface="Arial" panose="020B0604020202020204" pitchFamily="34" charset="0"/>
              <a:buNone/>
            </a:pPr>
            <a:r>
              <a:rPr lang="en-US"/>
              <a:t>Our administrative controls include:</a:t>
            </a:r>
          </a:p>
          <a:p>
            <a:pPr marL="171450" indent="-171450">
              <a:buFont typeface="Arial" panose="020B0604020202020204" pitchFamily="34" charset="0"/>
              <a:buChar char="•"/>
            </a:pPr>
            <a:r>
              <a:rPr lang="en-US"/>
              <a:t>Procedures for reporting problem behavior on the part of coworkers, customers, and others, which we will discuss later in this session</a:t>
            </a:r>
            <a:r>
              <a:rPr lang="en-US" dirty="0"/>
              <a:t>;</a:t>
            </a:r>
            <a:endParaRPr lang="en-US"/>
          </a:p>
          <a:p>
            <a:pPr marL="171450" indent="-171450">
              <a:buFont typeface="Arial" panose="020B0604020202020204" pitchFamily="34" charset="0"/>
              <a:buChar char="•"/>
            </a:pPr>
            <a:r>
              <a:rPr lang="en-US"/>
              <a:t>Conflict resolution techniques, which we will also discuss later in this session</a:t>
            </a:r>
            <a:r>
              <a:rPr lang="en-US" dirty="0"/>
              <a:t>; </a:t>
            </a:r>
            <a:r>
              <a:rPr lang="en-US" i="1" dirty="0"/>
              <a:t>and</a:t>
            </a:r>
            <a:endParaRPr lang="en-US"/>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dirty="0">
                <a:effectLst/>
                <a:latin typeface="Arial" panose="020B0604020202020204" pitchFamily="34" charset="0"/>
                <a:ea typeface="Calibri" panose="020F0502020204030204" pitchFamily="34" charset="0"/>
                <a:cs typeface="Times New Roman" panose="02020603050405020304" pitchFamily="18" charset="0"/>
              </a:rPr>
              <a:t>A </a:t>
            </a:r>
            <a:r>
              <a:rPr lang="en-US" sz="1000">
                <a:effectLst/>
                <a:latin typeface="Arial" panose="020B0604020202020204" pitchFamily="34" charset="0"/>
                <a:ea typeface="Calibri" panose="020F0502020204030204" pitchFamily="34" charset="0"/>
                <a:cs typeface="Times New Roman" panose="02020603050405020304" pitchFamily="18" charset="0"/>
              </a:rPr>
              <a:t>“</a:t>
            </a:r>
            <a:r>
              <a:rPr lang="en-US" sz="1000" dirty="0">
                <a:effectLst/>
                <a:latin typeface="Arial" panose="020B0604020202020204" pitchFamily="34" charset="0"/>
                <a:ea typeface="Calibri" panose="020F0502020204030204" pitchFamily="34" charset="0"/>
                <a:cs typeface="Times New Roman" panose="02020603050405020304" pitchFamily="18" charset="0"/>
              </a:rPr>
              <a:t>buddy</a:t>
            </a:r>
            <a:r>
              <a:rPr lang="en-US" sz="1000">
                <a:effectLst/>
                <a:latin typeface="Arial" panose="020B0604020202020204" pitchFamily="34" charset="0"/>
                <a:ea typeface="Calibri" panose="020F0502020204030204" pitchFamily="34" charset="0"/>
                <a:cs typeface="Times New Roman" panose="02020603050405020304" pitchFamily="18" charset="0"/>
              </a:rPr>
              <a:t>" system for specified emergency events</a:t>
            </a:r>
            <a:r>
              <a:rPr lang="en-US" sz="1000" dirty="0">
                <a:effectLst/>
                <a:latin typeface="Arial" panose="020B0604020202020204" pitchFamily="34" charset="0"/>
                <a:ea typeface="Calibri" panose="020F0502020204030204" pitchFamily="34" charset="0"/>
                <a:cs typeface="Times New Roman" panose="02020603050405020304" pitchFamily="18" charset="0"/>
              </a:rPr>
              <a:t>.</a:t>
            </a:r>
            <a:r>
              <a:rPr lang="en-US" sz="1000">
                <a:effectLst/>
                <a:latin typeface="Arial" panose="020B0604020202020204" pitchFamily="34" charset="0"/>
                <a:ea typeface="Calibri" panose="020F0502020204030204" pitchFamily="34" charset="0"/>
                <a:cs typeface="Times New Roman" panose="02020603050405020304" pitchFamily="18" charset="0"/>
              </a:rPr>
              <a:t> </a:t>
            </a:r>
            <a:r>
              <a:rPr lang="en-US" b="1" i="1"/>
              <a:t>[</a:t>
            </a:r>
            <a:r>
              <a:rPr lang="en-US" b="1" i="1" dirty="0"/>
              <a:t>Explain </a:t>
            </a:r>
            <a:r>
              <a:rPr lang="en-US" b="1" i="1"/>
              <a:t>buddy system, if applicable</a:t>
            </a:r>
            <a:r>
              <a:rPr lang="en-US" b="1" i="1" dirty="0"/>
              <a:t>.]</a:t>
            </a:r>
            <a:endParaRPr lang="en-US" b="1" i="1"/>
          </a:p>
          <a:p>
            <a:pPr marL="171450" indent="-171450">
              <a:buFont typeface="Arial" panose="020B0604020202020204" pitchFamily="34" charset="0"/>
              <a:buChar char="•"/>
            </a:pP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880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a:solidFill>
                  <a:srgbClr val="FFFFFF"/>
                </a:solidFill>
                <a:latin typeface="Articulate" panose="02000503040000020004" pitchFamily="2" charset="0"/>
              </a:rPr>
              <a:t>Employee-related violence in the workplace </a:t>
            </a:r>
            <a:r>
              <a:rPr lang="en-US" sz="1000" dirty="0">
                <a:solidFill>
                  <a:srgbClr val="FFFFFF"/>
                </a:solidFill>
                <a:latin typeface="Articulate" panose="02000503040000020004" pitchFamily="2" charset="0"/>
              </a:rPr>
              <a:t>occurs </a:t>
            </a:r>
            <a:r>
              <a:rPr lang="en-US" sz="1000">
                <a:solidFill>
                  <a:srgbClr val="FFFFFF"/>
                </a:solidFill>
                <a:latin typeface="Articulate" panose="02000503040000020004" pitchFamily="2" charset="0"/>
              </a:rPr>
              <a:t>when someone reacts to a trigger in a violent manner. These triggers are often related to something going on in the workplace.</a:t>
            </a:r>
            <a:endParaRPr lang="en-US" sz="1000" b="0" i="0">
              <a:solidFill>
                <a:srgbClr val="FFFFFF"/>
              </a:solidFill>
              <a:latin typeface="Articulate" panose="02000503040000020004" pitchFamily="2" charset="0"/>
            </a:endParaRPr>
          </a:p>
          <a:p>
            <a:pPr marL="0" indent="0">
              <a:buFont typeface="Arial" panose="020B0604020202020204" pitchFamily="34" charset="0"/>
              <a:buNone/>
            </a:pPr>
            <a:endParaRPr lang="en-US" sz="1000" b="0" i="0">
              <a:solidFill>
                <a:srgbClr val="FFFFFF"/>
              </a:solidFill>
              <a:latin typeface="Articulate" panose="02000503040000020004" pitchFamily="2" charset="0"/>
            </a:endParaRPr>
          </a:p>
          <a:p>
            <a:pPr marL="0" indent="0">
              <a:buFont typeface="Arial" panose="020B0604020202020204" pitchFamily="34" charset="0"/>
              <a:buNone/>
            </a:pPr>
            <a:r>
              <a:rPr lang="en-US" sz="1000" b="0" i="0">
                <a:solidFill>
                  <a:srgbClr val="FFFFFF"/>
                </a:solidFill>
                <a:latin typeface="Articulate" panose="02000503040000020004" pitchFamily="2" charset="0"/>
              </a:rPr>
              <a:t>Here are some scenarios </a:t>
            </a:r>
            <a:r>
              <a:rPr lang="en-US" sz="1000" b="0" i="0" dirty="0">
                <a:solidFill>
                  <a:srgbClr val="FFFFFF"/>
                </a:solidFill>
                <a:latin typeface="Articulate" panose="02000503040000020004" pitchFamily="2" charset="0"/>
              </a:rPr>
              <a:t>that </a:t>
            </a:r>
            <a:r>
              <a:rPr lang="en-US" sz="1000" b="0" i="0">
                <a:solidFill>
                  <a:srgbClr val="FFFFFF"/>
                </a:solidFill>
                <a:latin typeface="Articulate" panose="02000503040000020004" pitchFamily="2" charset="0"/>
              </a:rPr>
              <a:t>may cause an employee to become violent:</a:t>
            </a: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a:solidFill>
                  <a:srgbClr val="FFFFFF"/>
                </a:solidFill>
                <a:latin typeface="Articulate" panose="02000503040000020004" pitchFamily="2" charset="0"/>
              </a:rPr>
              <a:t>When a business struggles and needs to lay off employees, those laid off can be angry, and some could react violently.</a:t>
            </a: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a:solidFill>
                  <a:srgbClr val="FFFFFF"/>
                </a:solidFill>
                <a:latin typeface="Articulate" panose="02000503040000020004" pitchFamily="2" charset="0"/>
              </a:rPr>
              <a:t>Likewise, employees who are fired for disciplinary or other reasons can also become violent—either at the time of firing or later. </a:t>
            </a: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a:solidFill>
                  <a:srgbClr val="FFFFFF"/>
                </a:solidFill>
                <a:latin typeface="Articulate" panose="02000503040000020004" pitchFamily="2" charset="0"/>
              </a:rPr>
              <a:t>Current employees who are warned about bad behavior may have a negative and violent reaction.</a:t>
            </a: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a:solidFill>
                  <a:srgbClr val="FFFFFF"/>
                </a:solidFill>
                <a:latin typeface="Articulate" panose="02000503040000020004" pitchFamily="2" charset="0"/>
              </a:rPr>
              <a:t>Employees receive a less-than-satisfactory performance review may take exception in a physical manner, as may some who do not receive a promotion or raise they expected.</a:t>
            </a: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a:solidFill>
                  <a:srgbClr val="FFFFFF"/>
                </a:solidFill>
                <a:latin typeface="Articulate" panose="02000503040000020004" pitchFamily="2" charset="0"/>
              </a:rPr>
              <a:t>Conflicts among employees can sometimes escalate into violent behavior. These may be related to the job or personal issues between individuals.</a:t>
            </a:r>
          </a:p>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a:solidFill>
                  <a:srgbClr val="FFFFFF"/>
                </a:solidFill>
                <a:latin typeface="Articulate" panose="02000503040000020004" pitchFamily="2" charset="0"/>
              </a:rPr>
              <a:t>Perceived unfairness could also lead to violence in some situations</a:t>
            </a:r>
            <a:r>
              <a:rPr lang="en-US" sz="1000" dirty="0">
                <a:solidFill>
                  <a:srgbClr val="FFFFFF"/>
                </a:solidFill>
                <a:latin typeface="Articulate" panose="02000503040000020004" pitchFamily="2" charset="0"/>
              </a:rPr>
              <a:t>—for </a:t>
            </a:r>
            <a:r>
              <a:rPr lang="en-US" sz="1000">
                <a:solidFill>
                  <a:srgbClr val="FFFFFF"/>
                </a:solidFill>
                <a:latin typeface="Articulate" panose="02000503040000020004" pitchFamily="2" charset="0"/>
              </a:rPr>
              <a:t>example, if one employee was promoted over another who believed </a:t>
            </a:r>
            <a:r>
              <a:rPr lang="en-US" sz="1000" dirty="0">
                <a:solidFill>
                  <a:srgbClr val="FFFFFF"/>
                </a:solidFill>
                <a:latin typeface="Articulate" panose="02000503040000020004" pitchFamily="2" charset="0"/>
              </a:rPr>
              <a:t>they</a:t>
            </a:r>
            <a:r>
              <a:rPr lang="en-US" sz="1000">
                <a:solidFill>
                  <a:srgbClr val="FFFFFF"/>
                </a:solidFill>
                <a:latin typeface="Articulate" panose="02000503040000020004" pitchFamily="2" charset="0"/>
              </a:rPr>
              <a:t> deserved the promotion more. Either the promoted employee or the supervisor who did the promoting could be the target of violence.</a:t>
            </a:r>
          </a:p>
          <a:p>
            <a:pPr marL="0" indent="0">
              <a:buFont typeface="Arial" panose="020B0604020202020204" pitchFamily="34" charset="0"/>
              <a:buNone/>
            </a:pPr>
            <a:endParaRPr lang="en-US" sz="1000" b="0" i="0">
              <a:solidFill>
                <a:srgbClr val="FFFFFF"/>
              </a:solidFill>
              <a:latin typeface="Articulate" panose="02000503040000020004" pitchFamily="2" charset="0"/>
            </a:endParaRPr>
          </a:p>
        </p:txBody>
      </p:sp>
    </p:spTree>
    <p:extLst>
      <p:ext uri="{BB962C8B-B14F-4D97-AF65-F5344CB8AC3E}">
        <p14:creationId xmlns:p14="http://schemas.microsoft.com/office/powerpoint/2010/main" val="21442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Symbol" panose="05050102010706020507" pitchFamily="18" charset="2"/>
              <a:buNone/>
            </a:pPr>
            <a:r>
              <a:rPr lang="en-US" sz="1000">
                <a:solidFill>
                  <a:srgbClr val="FFFFFF"/>
                </a:solidFill>
                <a:latin typeface="Articulate" panose="02000503040000020004" pitchFamily="2" charset="0"/>
              </a:rPr>
              <a:t>Personal problems can also lead to violence at work.</a:t>
            </a:r>
          </a:p>
          <a:p>
            <a:pPr marL="171450" indent="-171450">
              <a:buFont typeface="Arial" panose="020B0604020202020204" pitchFamily="34" charset="0"/>
              <a:buChar char="•"/>
            </a:pPr>
            <a:r>
              <a:rPr lang="en-US" sz="1000">
                <a:solidFill>
                  <a:srgbClr val="FFFFFF"/>
                </a:solidFill>
                <a:latin typeface="Articulate" panose="02000503040000020004" pitchFamily="2" charset="0"/>
              </a:rPr>
              <a:t>This can include cases of domestic violence in which an abuser follows the employee to work and commits a violent act.</a:t>
            </a:r>
          </a:p>
          <a:p>
            <a:pPr marL="171450" indent="-171450">
              <a:buFont typeface="Arial" panose="020B0604020202020204" pitchFamily="34" charset="0"/>
              <a:buChar char="•"/>
            </a:pPr>
            <a:r>
              <a:rPr lang="en-US" sz="1000">
                <a:solidFill>
                  <a:srgbClr val="FFFFFF"/>
                </a:solidFill>
                <a:latin typeface="Articulate" panose="02000503040000020004" pitchFamily="2" charset="0"/>
              </a:rPr>
              <a:t>Employees with alcohol or drug problems can cause unsafe working conditions</a:t>
            </a:r>
            <a:r>
              <a:rPr lang="en-US" sz="1000" dirty="0">
                <a:solidFill>
                  <a:srgbClr val="FFFFFF"/>
                </a:solidFill>
                <a:latin typeface="Articulate" panose="02000503040000020004" pitchFamily="2" charset="0"/>
              </a:rPr>
              <a:t>,</a:t>
            </a:r>
            <a:r>
              <a:rPr lang="en-US" sz="1000">
                <a:solidFill>
                  <a:srgbClr val="FFFFFF"/>
                </a:solidFill>
                <a:latin typeface="Articulate" panose="02000503040000020004" pitchFamily="2" charset="0"/>
              </a:rPr>
              <a:t> as well as be more prone to violence.</a:t>
            </a:r>
          </a:p>
          <a:p>
            <a:pPr marL="171450" indent="-171450">
              <a:buFont typeface="Arial" panose="020B0604020202020204" pitchFamily="34" charset="0"/>
              <a:buChar char="•"/>
            </a:pPr>
            <a:r>
              <a:rPr lang="en-US" sz="1000">
                <a:solidFill>
                  <a:srgbClr val="FFFFFF"/>
                </a:solidFill>
                <a:latin typeface="Articulate" panose="02000503040000020004" pitchFamily="2" charset="0"/>
              </a:rPr>
              <a:t>In some cases, untreated mental illness can cause an individual to become violent in the workplace.</a:t>
            </a:r>
          </a:p>
          <a:p>
            <a:pPr marL="171450" indent="-171450">
              <a:buFont typeface="Arial" panose="020B0604020202020204" pitchFamily="34" charset="0"/>
              <a:buChar char="•"/>
            </a:pPr>
            <a:r>
              <a:rPr lang="en-US" sz="1000">
                <a:solidFill>
                  <a:srgbClr val="FFFFFF"/>
                </a:solidFill>
                <a:latin typeface="Articulate" panose="02000503040000020004" pitchFamily="2" charset="0"/>
              </a:rPr>
              <a:t>And, employees experiencing financial difficulties, divorce, health issues, or other stressful life events can sometimes react to that stress in a violent manner.</a:t>
            </a:r>
          </a:p>
          <a:p>
            <a:endParaRPr lang="en-US" sz="1000">
              <a:solidFill>
                <a:srgbClr val="FFFFFF"/>
              </a:solidFill>
              <a:latin typeface="Articulate" panose="02000503040000020004" pitchFamily="2" charset="0"/>
            </a:endParaRPr>
          </a:p>
          <a:p>
            <a:r>
              <a:rPr lang="en-US" sz="1000">
                <a:solidFill>
                  <a:srgbClr val="FFFFFF"/>
                </a:solidFill>
                <a:latin typeface="Articulate" panose="02000503040000020004" pitchFamily="2" charset="0"/>
              </a:rPr>
              <a:t>Often, violence is the result of several triggers at once. For example, an employee may be under stress at work</a:t>
            </a:r>
            <a:r>
              <a:rPr lang="en-US" sz="1000" dirty="0">
                <a:solidFill>
                  <a:srgbClr val="FFFFFF"/>
                </a:solidFill>
                <a:latin typeface="Articulate" panose="02000503040000020004" pitchFamily="2" charset="0"/>
              </a:rPr>
              <a:t>,</a:t>
            </a:r>
            <a:r>
              <a:rPr lang="en-US" sz="1000">
                <a:solidFill>
                  <a:srgbClr val="FFFFFF"/>
                </a:solidFill>
                <a:latin typeface="Articulate" panose="02000503040000020004" pitchFamily="2" charset="0"/>
              </a:rPr>
              <a:t> as well as at home.</a:t>
            </a:r>
          </a:p>
          <a:p>
            <a:endParaRPr lang="en-US" sz="1000">
              <a:solidFill>
                <a:srgbClr val="FFFFFF"/>
              </a:solidFill>
              <a:latin typeface="Articulate" panose="02000503040000020004" pitchFamily="2" charset="0"/>
            </a:endParaRPr>
          </a:p>
          <a:p>
            <a:r>
              <a:rPr lang="en-US" sz="1000">
                <a:solidFill>
                  <a:srgbClr val="FFFFFF"/>
                </a:solidFill>
                <a:latin typeface="Articulate" panose="02000503040000020004" pitchFamily="2" charset="0"/>
              </a:rPr>
              <a:t>However, it’s important to remember that most people experiencing stress or conflict at work or in their personal lives do not become violent. That’s why it’s important to pay attention to a person’s behavior, not only to the situations they are experiencing.</a:t>
            </a:r>
            <a:endParaRPr lang="en-US" sz="1000">
              <a:solidFill>
                <a:prstClr val="black"/>
              </a:solidFill>
              <a:latin typeface="Microsoft Sans Serif" panose="020B0604020202020204" pitchFamily="34" charset="0"/>
            </a:endParaRPr>
          </a:p>
          <a:p>
            <a:pPr marL="0" indent="0">
              <a:buFont typeface="Arial" panose="020B0604020202020204" pitchFamily="34" charset="0"/>
              <a:buNone/>
            </a:pPr>
            <a:endParaRPr lang="en-US" sz="1000" b="0" i="0">
              <a:solidFill>
                <a:srgbClr val="FFFFFF"/>
              </a:solidFill>
              <a:latin typeface="Articulate" panose="02000503040000020004" pitchFamily="2" charset="0"/>
            </a:endParaRPr>
          </a:p>
        </p:txBody>
      </p:sp>
    </p:spTree>
    <p:extLst>
      <p:ext uri="{BB962C8B-B14F-4D97-AF65-F5344CB8AC3E}">
        <p14:creationId xmlns:p14="http://schemas.microsoft.com/office/powerpoint/2010/main" val="206175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effectLst/>
                <a:latin typeface="Calibri" panose="020F0502020204030204" pitchFamily="34" charset="0"/>
                <a:ea typeface="Calibri" panose="020F0502020204030204" pitchFamily="34" charset="0"/>
                <a:cs typeface="Times New Roman" panose="02020603050405020304" pitchFamily="18" charset="0"/>
              </a:rPr>
              <a:t>Workplace violence is among the top leading causes of workplace fatalities, and there are thousands of nonfatal violent on-the-job incidents each year. Workplace violence can occur at any business or workplace, and anyone can be a victim. Therefore, it’s important </a:t>
            </a:r>
            <a:r>
              <a:rPr lang="en-US" sz="1000">
                <a:latin typeface="Calibri" panose="020F0502020204030204" pitchFamily="34" charset="0"/>
                <a:ea typeface="Calibri" panose="020F0502020204030204" pitchFamily="34" charset="0"/>
                <a:cs typeface="Times New Roman" panose="02020603050405020304" pitchFamily="18" charset="0"/>
              </a:rPr>
              <a:t>for you to know how </a:t>
            </a:r>
            <a:r>
              <a:rPr lang="en-US" sz="1000">
                <a:effectLst/>
                <a:latin typeface="Calibri" panose="020F0502020204030204" pitchFamily="34" charset="0"/>
                <a:ea typeface="Calibri" panose="020F0502020204030204" pitchFamily="34" charset="0"/>
                <a:cs typeface="Times New Roman" panose="02020603050405020304" pitchFamily="18" charset="0"/>
              </a:rPr>
              <a:t>to prevent these incidents and what to do if you encounter a potentially violent situation at work.</a:t>
            </a:r>
          </a:p>
          <a:p>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r>
              <a:rPr lang="en-US" sz="1000">
                <a:effectLst/>
                <a:latin typeface="Calibri" panose="020F0502020204030204" pitchFamily="34" charset="0"/>
                <a:ea typeface="Calibri" panose="020F0502020204030204" pitchFamily="34" charset="0"/>
                <a:cs typeface="Times New Roman" panose="02020603050405020304" pitchFamily="18" charset="0"/>
              </a:rPr>
              <a:t>This session also covers our workplace violence prevention plan, how to report incidents, the workplace violence hazards of your job, and information about the violent incident log</a:t>
            </a:r>
            <a:r>
              <a:rPr lang="en-US" sz="1000">
                <a:latin typeface="Calibri" panose="020F050202020403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652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a:solidFill>
                  <a:srgbClr val="FFFFFF"/>
                </a:solidFill>
                <a:latin typeface="Articulate" panose="02000503040000020004" pitchFamily="2" charset="0"/>
              </a:rPr>
              <a:t>Violence perpetrated by people who are not employees can have some of the same triggering factors as violence committed by coworkers. In general, stressful and tense situations can be a trigger for violence. For example, a customer or client may react in a violent manner to a dispute. Just like with employees, stress and difficulties in a customer, client, or student’s work or personal life can spill over and lead to a violent outburst.</a:t>
            </a:r>
          </a:p>
          <a:p>
            <a:pPr marL="171450" indent="-171450">
              <a:buFont typeface="Arial" panose="020B0604020202020204" pitchFamily="34" charset="0"/>
              <a:buChar char="•"/>
            </a:pPr>
            <a:r>
              <a:rPr lang="en-US" sz="1000">
                <a:solidFill>
                  <a:srgbClr val="FFFFFF"/>
                </a:solidFill>
                <a:latin typeface="Articulate" panose="02000503040000020004" pitchFamily="2" charset="0"/>
              </a:rPr>
              <a:t>Substance abuse and untreated mental illness can also be connected to violence committed by people who are not employees.</a:t>
            </a:r>
          </a:p>
          <a:p>
            <a:pPr marL="171450" indent="-171450">
              <a:buFont typeface="Arial" panose="020B0604020202020204" pitchFamily="34" charset="0"/>
              <a:buChar char="•"/>
            </a:pPr>
            <a:r>
              <a:rPr lang="en-US" sz="1000">
                <a:solidFill>
                  <a:srgbClr val="FFFFFF"/>
                </a:solidFill>
                <a:latin typeface="Articulate" panose="02000503040000020004" pitchFamily="2" charset="0"/>
              </a:rPr>
              <a:t>Violence can also erupt during the course of other crimes, such as robberies or drug dealing, that can occur in parking areas, just outside your facility, or even inside the facility. If your job takes you on the road or to high-crime areas, you may be particularly susceptible to these types of incidents.</a:t>
            </a:r>
          </a:p>
          <a:p>
            <a:pPr marL="171450" indent="-171450">
              <a:buFont typeface="Arial" panose="020B0604020202020204" pitchFamily="34" charset="0"/>
              <a:buChar char="•"/>
            </a:pPr>
            <a:r>
              <a:rPr lang="en-US" sz="1000">
                <a:solidFill>
                  <a:srgbClr val="FFFFFF"/>
                </a:solidFill>
                <a:latin typeface="Articulate" panose="02000503040000020004" pitchFamily="2" charset="0"/>
              </a:rPr>
              <a:t>And, unfortunately, workplace violence is sometimes completely random</a:t>
            </a:r>
            <a:r>
              <a:rPr lang="en-US" sz="1000" dirty="0">
                <a:solidFill>
                  <a:srgbClr val="FFFFFF"/>
                </a:solidFill>
                <a:latin typeface="Articulate" panose="02000503040000020004" pitchFamily="2" charset="0"/>
              </a:rPr>
              <a:t>,</a:t>
            </a:r>
            <a:r>
              <a:rPr lang="en-US" sz="1000">
                <a:solidFill>
                  <a:srgbClr val="FFFFFF"/>
                </a:solidFill>
                <a:latin typeface="Articulate" panose="02000503040000020004" pitchFamily="2" charset="0"/>
              </a:rPr>
              <a:t> with no obvious reason or trigger.</a:t>
            </a:r>
            <a:endParaRPr lang="en-US" sz="1000">
              <a:solidFill>
                <a:prstClr val="black"/>
              </a:solidFill>
              <a:latin typeface="Microsoft Sans Serif" panose="020B0604020202020204" pitchFamily="34" charset="0"/>
            </a:endParaRPr>
          </a:p>
          <a:p>
            <a:endParaRPr lang="en-IN"/>
          </a:p>
          <a:p>
            <a:pPr marL="0" indent="0">
              <a:buFont typeface="Arial" panose="020B0604020202020204" pitchFamily="34" charset="0"/>
              <a:buNone/>
            </a:pPr>
            <a:endParaRPr lang="en-US" sz="1000" b="0" i="0">
              <a:solidFill>
                <a:srgbClr val="FFFFFF"/>
              </a:solidFill>
              <a:latin typeface="Articulate" panose="02000503040000020004" pitchFamily="2" charset="0"/>
            </a:endParaRPr>
          </a:p>
        </p:txBody>
      </p:sp>
    </p:spTree>
    <p:extLst>
      <p:ext uri="{BB962C8B-B14F-4D97-AF65-F5344CB8AC3E}">
        <p14:creationId xmlns:p14="http://schemas.microsoft.com/office/powerpoint/2010/main" val="3261291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an employee, there are security measures you can take to help prevent workplace violence </a:t>
            </a:r>
            <a:r>
              <a:rPr lang="en-US" b="1" i="1"/>
              <a:t>[modify to your facility]</a:t>
            </a:r>
            <a:r>
              <a:rPr lang="en-US" b="0" i="0" dirty="0"/>
              <a:t>:</a:t>
            </a:r>
          </a:p>
          <a:p>
            <a:pPr marL="285735" lvl="1" indent="-171450">
              <a:buFont typeface="Arial" panose="020B0604020202020204" pitchFamily="34" charset="0"/>
              <a:buChar char="•"/>
            </a:pPr>
            <a:r>
              <a:rPr lang="en-US"/>
              <a:t>Report to the proper authority any suspicious individuals or activity you see anywhere inside or outside the workplace</a:t>
            </a:r>
            <a:r>
              <a:rPr lang="en-US" dirty="0"/>
              <a:t>.</a:t>
            </a:r>
            <a:endParaRPr lang="en-US"/>
          </a:p>
          <a:p>
            <a:pPr marL="285735" lvl="1" indent="-171450">
              <a:buFont typeface="Arial" panose="020B0604020202020204" pitchFamily="34" charset="0"/>
              <a:buChar char="•"/>
            </a:pPr>
            <a:r>
              <a:rPr lang="en-US"/>
              <a:t>Make sure visitors sign in and are escorted the entire time they’re on the premises</a:t>
            </a:r>
            <a:r>
              <a:rPr lang="en-US" dirty="0"/>
              <a:t>.</a:t>
            </a:r>
            <a:endParaRPr lang="en-US"/>
          </a:p>
          <a:p>
            <a:pPr marL="285735" lvl="1" indent="-171450">
              <a:buFont typeface="Arial" panose="020B0604020202020204" pitchFamily="34" charset="0"/>
              <a:buChar char="•"/>
            </a:pPr>
            <a:r>
              <a:rPr lang="en-US"/>
              <a:t>Wear required identification, wherever appropriate, and require visitors to be properly identified</a:t>
            </a:r>
            <a:r>
              <a:rPr lang="en-US" dirty="0"/>
              <a:t>.</a:t>
            </a:r>
            <a:endParaRPr lang="en-US"/>
          </a:p>
          <a:p>
            <a:pPr marL="285735" lvl="1" indent="-171450">
              <a:buFont typeface="Arial" panose="020B0604020202020204" pitchFamily="34" charset="0"/>
              <a:buChar char="•"/>
            </a:pPr>
            <a:r>
              <a:rPr lang="en-US"/>
              <a:t>Lock valuables, such as purses and wallets, in your desk or locker</a:t>
            </a:r>
            <a:r>
              <a:rPr lang="en-US" dirty="0"/>
              <a:t>.</a:t>
            </a:r>
            <a:endParaRPr lang="en-US"/>
          </a:p>
          <a:p>
            <a:pPr marL="285735" lvl="1" indent="-171450">
              <a:buFont typeface="Arial" panose="020B0604020202020204" pitchFamily="34" charset="0"/>
              <a:buChar char="•"/>
            </a:pPr>
            <a:r>
              <a:rPr lang="en-US"/>
              <a:t>Report any security breaches, such as signs of a break-in or missing items, and cooperate with the investigation</a:t>
            </a:r>
            <a:r>
              <a:rPr lang="en-US" dirty="0"/>
              <a:t>.</a:t>
            </a:r>
            <a:endParaRPr lang="en-US"/>
          </a:p>
          <a:p>
            <a:pPr marL="285735" lvl="1" indent="-171450">
              <a:buFont typeface="Arial" panose="020B0604020202020204" pitchFamily="34" charset="0"/>
              <a:buChar char="•"/>
            </a:pPr>
            <a:r>
              <a:rPr lang="en-US"/>
              <a:t>Use a prearranged danger signal </a:t>
            </a:r>
            <a:r>
              <a:rPr lang="en-US" b="1" i="1"/>
              <a:t>[insert specific danger signal] </a:t>
            </a:r>
            <a:r>
              <a:rPr lang="en-US"/>
              <a:t>to alert someone in your immediate vicinity of imminent danger.</a:t>
            </a:r>
          </a:p>
          <a:p>
            <a:endParaRPr lang="en-US"/>
          </a:p>
        </p:txBody>
      </p:sp>
    </p:spTree>
    <p:extLst>
      <p:ext uri="{BB962C8B-B14F-4D97-AF65-F5344CB8AC3E}">
        <p14:creationId xmlns:p14="http://schemas.microsoft.com/office/powerpoint/2010/main" val="1509233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way to prevent workplace violence and avoid physical harm is by defusing a potentially violent situation.</a:t>
            </a:r>
          </a:p>
          <a:p>
            <a:endParaRPr lang="en-US"/>
          </a:p>
          <a:p>
            <a:r>
              <a:rPr lang="en-US"/>
              <a:t>When you notice any signs of potential workplace violence, you should:</a:t>
            </a:r>
          </a:p>
          <a:p>
            <a:pPr marL="171450" indent="-171450">
              <a:buFont typeface="Arial" panose="020B0604020202020204" pitchFamily="34" charset="0"/>
              <a:buChar char="•"/>
            </a:pPr>
            <a:r>
              <a:rPr lang="en-US"/>
              <a:t>Remain calm</a:t>
            </a:r>
            <a:r>
              <a:rPr lang="en-US" dirty="0"/>
              <a:t>,</a:t>
            </a:r>
            <a:r>
              <a:rPr lang="en-US"/>
              <a:t> and continue to speak in a moderate tone of voice.</a:t>
            </a:r>
          </a:p>
          <a:p>
            <a:pPr marL="171450" indent="-171450">
              <a:buFont typeface="Arial" panose="020B0604020202020204" pitchFamily="34" charset="0"/>
              <a:buChar char="•"/>
            </a:pPr>
            <a:r>
              <a:rPr lang="en-US"/>
              <a:t>Show respect to people even when they become upset.</a:t>
            </a:r>
          </a:p>
          <a:p>
            <a:pPr marL="171450" indent="-171450">
              <a:buFont typeface="Arial" panose="020B0604020202020204" pitchFamily="34" charset="0"/>
              <a:buChar char="•"/>
            </a:pPr>
            <a:r>
              <a:rPr lang="en-US"/>
              <a:t>Focus on the problem by asking for details about the situation and going over possible solutions.</a:t>
            </a:r>
          </a:p>
          <a:p>
            <a:pPr marL="171450" indent="-171450">
              <a:buFont typeface="Arial" panose="020B0604020202020204" pitchFamily="34" charset="0"/>
              <a:buChar char="•"/>
            </a:pPr>
            <a:r>
              <a:rPr lang="en-US"/>
              <a:t>Alert a coworker or colleague with a prearranged danger signal </a:t>
            </a:r>
            <a:r>
              <a:rPr lang="en-US" b="1" i="1"/>
              <a:t>[insert prearranged danger signal] </a:t>
            </a:r>
            <a:r>
              <a:rPr lang="en-US"/>
              <a:t>if it is believed the person may become violent or the situation generates a sense of fear for personal safety or the safety of others. The coworker or colleague will immediately report to security and/or the police.</a:t>
            </a:r>
          </a:p>
          <a:p>
            <a:endParaRPr lang="en-US"/>
          </a:p>
          <a:p>
            <a:r>
              <a:rPr lang="en-US"/>
              <a:t>In the event of a workplace violence incident, you will be alerted </a:t>
            </a:r>
            <a:r>
              <a:rPr lang="en-US" dirty="0"/>
              <a:t>to </a:t>
            </a:r>
            <a:r>
              <a:rPr lang="en-US"/>
              <a:t>the presence, location, and nature of the workplace violence incident</a:t>
            </a:r>
            <a:r>
              <a:rPr lang="en-US" b="0" i="0"/>
              <a:t>.</a:t>
            </a:r>
            <a:r>
              <a:rPr lang="en-US" b="1" i="1"/>
              <a:t> [Insert the mechanism by which these alerts will be made at your facility or operation.]</a:t>
            </a:r>
          </a:p>
          <a:p>
            <a:endParaRPr lang="en-US"/>
          </a:p>
          <a:p>
            <a:r>
              <a:rPr lang="en-US"/>
              <a:t>If you feel uncomfortable initially addressing the potentially violent situation, immediately notify your supervisor. </a:t>
            </a:r>
            <a:r>
              <a:rPr lang="en-US" b="1" i="1"/>
              <a:t>[Insert the way </a:t>
            </a:r>
            <a:r>
              <a:rPr lang="en-US" b="1" i="1" dirty="0"/>
              <a:t>employees </a:t>
            </a:r>
            <a:r>
              <a:rPr lang="en-US" b="1" i="1"/>
              <a:t>would notify </a:t>
            </a:r>
            <a:r>
              <a:rPr lang="en-US" b="1" i="1" dirty="0"/>
              <a:t>the </a:t>
            </a:r>
            <a:r>
              <a:rPr lang="en-US" b="1" i="1"/>
              <a:t>supervisor about</a:t>
            </a:r>
            <a:r>
              <a:rPr lang="en-US" b="1" i="1" dirty="0"/>
              <a:t> the</a:t>
            </a:r>
            <a:r>
              <a:rPr lang="en-US" b="1" i="1"/>
              <a:t> potentially violent situation.]</a:t>
            </a:r>
          </a:p>
          <a:p>
            <a:r>
              <a:rPr lang="en-US"/>
              <a:t> </a:t>
            </a:r>
          </a:p>
          <a:p>
            <a:endParaRPr lang="en-US"/>
          </a:p>
        </p:txBody>
      </p:sp>
    </p:spTree>
    <p:extLst>
      <p:ext uri="{BB962C8B-B14F-4D97-AF65-F5344CB8AC3E}">
        <p14:creationId xmlns:p14="http://schemas.microsoft.com/office/powerpoint/2010/main" val="29945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Now, let’s discuss how to recognize the three levels of violence and how to respond to each level.</a:t>
            </a:r>
          </a:p>
          <a:p>
            <a:endParaRPr lang="en-US" sz="1800" dirty="0"/>
          </a:p>
          <a:p>
            <a:r>
              <a:rPr lang="en-US" sz="1800" b="1" dirty="0"/>
              <a:t>Level 1, or early warning signs,</a:t>
            </a:r>
            <a:r>
              <a:rPr lang="en-US" sz="1800" dirty="0"/>
              <a:t> is when the person is:</a:t>
            </a:r>
          </a:p>
          <a:p>
            <a:pPr marL="171450" indent="-171450">
              <a:buFont typeface="Arial" panose="020B0604020202020204" pitchFamily="34" charset="0"/>
              <a:buChar char="•"/>
            </a:pPr>
            <a:r>
              <a:rPr lang="en-US" sz="1800" dirty="0"/>
              <a:t>Intimidating or bullying</a:t>
            </a:r>
          </a:p>
          <a:p>
            <a:pPr marL="171450" indent="-171450">
              <a:buFont typeface="Arial" panose="020B0604020202020204" pitchFamily="34" charset="0"/>
              <a:buChar char="•"/>
            </a:pPr>
            <a:r>
              <a:rPr lang="en-US" sz="1800" dirty="0"/>
              <a:t>Discourteous or disrespectful</a:t>
            </a:r>
          </a:p>
          <a:p>
            <a:pPr marL="171450" indent="-171450">
              <a:buFont typeface="Arial" panose="020B0604020202020204" pitchFamily="34" charset="0"/>
              <a:buChar char="•"/>
            </a:pPr>
            <a:r>
              <a:rPr lang="en-US" sz="1800" dirty="0"/>
              <a:t>Uncooperative</a:t>
            </a:r>
          </a:p>
          <a:p>
            <a:pPr marL="171450" indent="-171450">
              <a:buFont typeface="Arial" panose="020B0604020202020204" pitchFamily="34" charset="0"/>
              <a:buChar char="•"/>
            </a:pPr>
            <a:r>
              <a:rPr lang="en-US" sz="1800" dirty="0"/>
              <a:t>Verbally abusive</a:t>
            </a:r>
          </a:p>
          <a:p>
            <a:pPr marL="0" indent="0">
              <a:buFont typeface="Arial" panose="020B0604020202020204" pitchFamily="34" charset="0"/>
              <a:buNone/>
            </a:pPr>
            <a:endParaRPr lang="en-US" sz="1800" dirty="0"/>
          </a:p>
          <a:p>
            <a:r>
              <a:rPr lang="en-US" sz="1800" dirty="0"/>
              <a:t>When someone exhibits level 1 behavior, maintain a calm attitude; acknowledge the person’s feelings— for example, “I know you are frustrated”; and avoid acting in a manner that could be interpreted as aggressive—for example, moving quickly, getting too close, or speaking loudly. Always report concerns to your supervisor, and seek the supervisor’s help in responding to the situation if needed.</a:t>
            </a:r>
          </a:p>
          <a:p>
            <a:endParaRPr lang="en-US" sz="1800" dirty="0"/>
          </a:p>
          <a:p>
            <a:r>
              <a:rPr lang="en-US" sz="1800" b="1" dirty="0"/>
              <a:t>Level 2, or when the situation escalates, </a:t>
            </a:r>
            <a:r>
              <a:rPr lang="en-US" sz="1800" dirty="0"/>
              <a:t>is when the person:</a:t>
            </a:r>
          </a:p>
          <a:p>
            <a:pPr marL="171450" indent="-171450">
              <a:buFont typeface="Arial" panose="020B0604020202020204" pitchFamily="34" charset="0"/>
              <a:buChar char="•"/>
            </a:pPr>
            <a:r>
              <a:rPr lang="en-US" sz="1800" dirty="0"/>
              <a:t>Argues with customers, vendors, employees, and/or management;</a:t>
            </a:r>
          </a:p>
          <a:p>
            <a:pPr marL="171450" indent="-171450">
              <a:buFont typeface="Arial" panose="020B0604020202020204" pitchFamily="34" charset="0"/>
              <a:buChar char="•"/>
            </a:pPr>
            <a:r>
              <a:rPr lang="en-US" sz="1800" dirty="0"/>
              <a:t>Refuses to obey company policies and procedures;</a:t>
            </a:r>
          </a:p>
          <a:p>
            <a:pPr marL="171450" indent="-171450">
              <a:buFont typeface="Arial" panose="020B0604020202020204" pitchFamily="34" charset="0"/>
              <a:buChar char="•"/>
            </a:pPr>
            <a:r>
              <a:rPr lang="en-US" sz="1800" dirty="0"/>
              <a:t>Damages equipment and steals property;</a:t>
            </a:r>
          </a:p>
          <a:p>
            <a:pPr marL="171450" indent="-171450">
              <a:buFont typeface="Arial" panose="020B0604020202020204" pitchFamily="34" charset="0"/>
              <a:buChar char="•"/>
            </a:pPr>
            <a:r>
              <a:rPr lang="en-US" sz="1800" dirty="0"/>
              <a:t>Verbalizes wishes to hurt employees and/or management;</a:t>
            </a:r>
          </a:p>
          <a:p>
            <a:pPr marL="171450" indent="-171450">
              <a:buFont typeface="Arial" panose="020B0604020202020204" pitchFamily="34" charset="0"/>
              <a:buChar char="•"/>
            </a:pPr>
            <a:r>
              <a:rPr lang="en-US" sz="1800" dirty="0"/>
              <a:t>Sends a threatening note(s) to an employee(s) and/or management; </a:t>
            </a:r>
            <a:r>
              <a:rPr lang="en-US" sz="1800" i="1" dirty="0"/>
              <a:t>and/or</a:t>
            </a:r>
          </a:p>
          <a:p>
            <a:pPr marL="171450" indent="-171450">
              <a:buFont typeface="Arial" panose="020B0604020202020204" pitchFamily="34" charset="0"/>
              <a:buChar char="•"/>
            </a:pPr>
            <a:r>
              <a:rPr lang="en-US" sz="1800" dirty="0"/>
              <a:t>Sees self as victimized by management.</a:t>
            </a:r>
          </a:p>
          <a:p>
            <a:endParaRPr lang="en-US" sz="1800" dirty="0"/>
          </a:p>
          <a:p>
            <a:r>
              <a:rPr lang="en-US" sz="1800" dirty="0"/>
              <a:t>When someone exhibits level 2 behavior, call 911 if warranted, particularly if the situation requires immediate medical and/or law enforcement personnel. If necessary, secure your own safety and the safety of others. Then, contact your supervisor to report the violent behavior.</a:t>
            </a:r>
          </a:p>
          <a:p>
            <a:endParaRPr lang="en-US" sz="1800" dirty="0"/>
          </a:p>
          <a:p>
            <a:r>
              <a:rPr lang="en-US" sz="1800" b="1" dirty="0"/>
              <a:t>Level 3, or imminent violence,</a:t>
            </a:r>
            <a:r>
              <a:rPr lang="en-US" sz="1800" dirty="0"/>
              <a:t> is when the person displays intense anger, resulting in:</a:t>
            </a:r>
          </a:p>
          <a:p>
            <a:pPr marL="171450" indent="-171450">
              <a:buFont typeface="Arial" panose="020B0604020202020204" pitchFamily="34" charset="0"/>
              <a:buChar char="•"/>
            </a:pPr>
            <a:r>
              <a:rPr lang="en-US" sz="1800" dirty="0"/>
              <a:t>Suicidal threats</a:t>
            </a:r>
          </a:p>
          <a:p>
            <a:pPr marL="171450" indent="-171450">
              <a:buFont typeface="Arial" panose="020B0604020202020204" pitchFamily="34" charset="0"/>
              <a:buChar char="•"/>
            </a:pPr>
            <a:r>
              <a:rPr lang="en-US" sz="1800" dirty="0"/>
              <a:t>Physical fights</a:t>
            </a:r>
          </a:p>
          <a:p>
            <a:pPr marL="171450" indent="-171450">
              <a:buFont typeface="Arial" panose="020B0604020202020204" pitchFamily="34" charset="0"/>
              <a:buChar char="•"/>
            </a:pPr>
            <a:r>
              <a:rPr lang="en-US" sz="1800" dirty="0"/>
              <a:t>Destruction of property</a:t>
            </a:r>
          </a:p>
          <a:p>
            <a:pPr marL="171450" indent="-171450">
              <a:buFont typeface="Arial" panose="020B0604020202020204" pitchFamily="34" charset="0"/>
              <a:buChar char="•"/>
            </a:pPr>
            <a:r>
              <a:rPr lang="en-US" sz="1800" dirty="0"/>
              <a:t>Display of extreme rage</a:t>
            </a:r>
          </a:p>
          <a:p>
            <a:pPr marL="171450" indent="-171450">
              <a:buFont typeface="Arial" panose="020B0604020202020204" pitchFamily="34" charset="0"/>
              <a:buChar char="•"/>
            </a:pPr>
            <a:r>
              <a:rPr lang="en-US" sz="1800" dirty="0"/>
              <a:t>Use of weapons to harm others</a:t>
            </a:r>
          </a:p>
          <a:p>
            <a:endParaRPr lang="en-US" sz="1800" dirty="0"/>
          </a:p>
          <a:p>
            <a:r>
              <a:rPr lang="en-US" sz="1800" dirty="0"/>
              <a:t>When someone exhibits level 3 behavior, immediately leave the area and call 911. Remain calm, and contact your supervisor. Cooperate with law enforcement personnel when they respond to the situation.</a:t>
            </a:r>
          </a:p>
          <a:p>
            <a:pPr>
              <a:spcAft>
                <a:spcPts val="600"/>
              </a:spcAft>
            </a:pPr>
            <a:endParaRPr lang="en-US" sz="1800" i="0" baseline="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1633082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a:solidFill>
                  <a:srgbClr val="FFFFFF"/>
                </a:solidFill>
                <a:latin typeface="Articulate" panose="02000503040000020004" pitchFamily="2" charset="0"/>
              </a:rPr>
              <a:t>Active shooter situations are a particular type of workplace violence in which one or more individuals are actively engaged in killing or attempting to kill people in a confined space or </a:t>
            </a:r>
            <a:r>
              <a:rPr lang="en-US" sz="1000" dirty="0">
                <a:solidFill>
                  <a:srgbClr val="FFFFFF"/>
                </a:solidFill>
                <a:latin typeface="Articulate" panose="02000503040000020004" pitchFamily="2" charset="0"/>
              </a:rPr>
              <a:t>another</a:t>
            </a:r>
            <a:r>
              <a:rPr lang="en-US" sz="1000">
                <a:solidFill>
                  <a:srgbClr val="FFFFFF"/>
                </a:solidFill>
                <a:latin typeface="Articulate" panose="02000503040000020004" pitchFamily="2" charset="0"/>
              </a:rPr>
              <a:t> populated area with the use of firearms.</a:t>
            </a:r>
          </a:p>
          <a:p>
            <a:pPr marL="0" indent="0">
              <a:buFont typeface="Arial" panose="020B0604020202020204" pitchFamily="34" charset="0"/>
              <a:buNone/>
            </a:pPr>
            <a:endParaRPr lang="en-US" sz="1000">
              <a:solidFill>
                <a:srgbClr val="FFFFFF"/>
              </a:solidFill>
              <a:latin typeface="Articulate" panose="02000503040000020004" pitchFamily="2" charset="0"/>
            </a:endParaRPr>
          </a:p>
          <a:p>
            <a:pPr marL="171450" indent="-171450">
              <a:buFont typeface="Arial" panose="020B0604020202020204" pitchFamily="34" charset="0"/>
              <a:buChar char="•"/>
            </a:pPr>
            <a:r>
              <a:rPr lang="en-US" sz="1000">
                <a:solidFill>
                  <a:srgbClr val="FFFFFF"/>
                </a:solidFill>
                <a:latin typeface="Articulate" panose="02000503040000020004" pitchFamily="2" charset="0"/>
              </a:rPr>
              <a:t>Active shooters may be motivated by many different causes, including anger, revenge, or ideology.</a:t>
            </a:r>
          </a:p>
          <a:p>
            <a:pPr marL="171450" indent="-171450">
              <a:buFont typeface="Arial" panose="020B0604020202020204" pitchFamily="34" charset="0"/>
              <a:buChar char="•"/>
            </a:pPr>
            <a:r>
              <a:rPr lang="en-US" sz="1000">
                <a:solidFill>
                  <a:srgbClr val="FFFFFF"/>
                </a:solidFill>
                <a:latin typeface="Articulate" panose="02000503040000020004" pitchFamily="2" charset="0"/>
              </a:rPr>
              <a:t>In most cases, there is no pattern or method to an active shooter’s selection of victims.</a:t>
            </a:r>
          </a:p>
          <a:p>
            <a:pPr marL="171450" indent="-171450">
              <a:buFont typeface="Arial" panose="020B0604020202020204" pitchFamily="34" charset="0"/>
              <a:buChar char="•"/>
            </a:pPr>
            <a:r>
              <a:rPr lang="en-US" sz="1000">
                <a:solidFill>
                  <a:srgbClr val="FFFFFF"/>
                </a:solidFill>
                <a:latin typeface="Articulate" panose="02000503040000020004" pitchFamily="2" charset="0"/>
              </a:rPr>
              <a:t>Active shooter events are unpredictable. They happen quickly, and they escalate quickly. Sometimes, they are over before law enforcement can respond.</a:t>
            </a:r>
          </a:p>
          <a:p>
            <a:pPr marL="0" indent="0">
              <a:buFont typeface="Arial" panose="020B0604020202020204" pitchFamily="34" charset="0"/>
              <a:buNone/>
            </a:pPr>
            <a:endParaRPr lang="en-US" sz="1000">
              <a:solidFill>
                <a:srgbClr val="FFFFFF"/>
              </a:solidFill>
              <a:latin typeface="Articulate" panose="02000503040000020004" pitchFamily="2" charset="0"/>
            </a:endParaRPr>
          </a:p>
        </p:txBody>
      </p:sp>
    </p:spTree>
    <p:extLst>
      <p:ext uri="{BB962C8B-B14F-4D97-AF65-F5344CB8AC3E}">
        <p14:creationId xmlns:p14="http://schemas.microsoft.com/office/powerpoint/2010/main" val="114283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a:solidFill>
                  <a:srgbClr val="FFFFFF"/>
                </a:solidFill>
                <a:latin typeface="Articulate" panose="02000503040000020004" pitchFamily="2" charset="0"/>
              </a:rPr>
              <a:t>Knowing how to react to protect your personal safety if you are ever in an active shooter situation can help you survive:</a:t>
            </a:r>
          </a:p>
          <a:p>
            <a:pPr marL="171450" indent="-171450">
              <a:buFont typeface="Arial" panose="020B0604020202020204" pitchFamily="34" charset="0"/>
              <a:buChar char="•"/>
            </a:pPr>
            <a:r>
              <a:rPr lang="en-US" sz="1000">
                <a:solidFill>
                  <a:srgbClr val="FFFFFF"/>
                </a:solidFill>
                <a:latin typeface="Articulate" panose="02000503040000020004" pitchFamily="2" charset="0"/>
              </a:rPr>
              <a:t>Your first course of action should be to escape to safety. Make sure you know your nearest exit routes and how to get out quickly. Don’t stop to gather your belongings. Encourage other people to come with you, but if they are reluctant, don’t let them stop you from leaving. Once you are in a safe location, call 911.</a:t>
            </a:r>
          </a:p>
          <a:p>
            <a:pPr marL="171450" indent="-171450">
              <a:buFont typeface="Arial" panose="020B0604020202020204" pitchFamily="34" charset="0"/>
              <a:buChar char="•"/>
            </a:pPr>
            <a:r>
              <a:rPr lang="en-US" sz="1000">
                <a:solidFill>
                  <a:srgbClr val="FFFFFF"/>
                </a:solidFill>
                <a:latin typeface="Articulate" panose="02000503040000020004" pitchFamily="2" charset="0"/>
              </a:rPr>
              <a:t>If you </a:t>
            </a:r>
            <a:r>
              <a:rPr lang="en-US" sz="1000" dirty="0">
                <a:solidFill>
                  <a:srgbClr val="FFFFFF"/>
                </a:solidFill>
                <a:latin typeface="Articulate" panose="02000503040000020004" pitchFamily="2" charset="0"/>
              </a:rPr>
              <a:t>can’t </a:t>
            </a:r>
            <a:r>
              <a:rPr lang="en-US" sz="1000">
                <a:solidFill>
                  <a:srgbClr val="FFFFFF"/>
                </a:solidFill>
                <a:latin typeface="Articulate" panose="02000503040000020004" pitchFamily="2" charset="0"/>
              </a:rPr>
              <a:t>escape safely, the </a:t>
            </a:r>
            <a:r>
              <a:rPr lang="en-US" sz="1000" dirty="0">
                <a:solidFill>
                  <a:srgbClr val="FFFFFF"/>
                </a:solidFill>
                <a:latin typeface="Articulate" panose="02000503040000020004" pitchFamily="2" charset="0"/>
              </a:rPr>
              <a:t>next-best </a:t>
            </a:r>
            <a:r>
              <a:rPr lang="en-US" sz="1000">
                <a:solidFill>
                  <a:srgbClr val="FFFFFF"/>
                </a:solidFill>
                <a:latin typeface="Articulate" panose="02000503040000020004" pitchFamily="2" charset="0"/>
              </a:rPr>
              <a:t>option is to hide. When you choose a hiding place, make sure it is out of the shooter’s view. Try to barricade yourself in your hiding place by locking doors, moving furniture, and placing other obstacles between you and the shooter. Close, lock, and move away from windows. Remain quiet and make sure your </a:t>
            </a:r>
            <a:r>
              <a:rPr lang="en-US" sz="1000" dirty="0">
                <a:solidFill>
                  <a:srgbClr val="FFFFFF"/>
                </a:solidFill>
                <a:latin typeface="Articulate" panose="02000503040000020004" pitchFamily="2" charset="0"/>
              </a:rPr>
              <a:t>cellphone </a:t>
            </a:r>
            <a:r>
              <a:rPr lang="en-US" sz="1000">
                <a:solidFill>
                  <a:srgbClr val="FFFFFF"/>
                </a:solidFill>
                <a:latin typeface="Articulate" panose="02000503040000020004" pitchFamily="2" charset="0"/>
              </a:rPr>
              <a:t>is silenced until the danger is gone.</a:t>
            </a:r>
          </a:p>
          <a:p>
            <a:pPr marL="171450" indent="-171450">
              <a:buFont typeface="Arial" panose="020B0604020202020204" pitchFamily="34" charset="0"/>
              <a:buChar char="•"/>
            </a:pPr>
            <a:r>
              <a:rPr lang="en-US" sz="1000">
                <a:solidFill>
                  <a:srgbClr val="FFFFFF"/>
                </a:solidFill>
                <a:latin typeface="Articulate" panose="02000503040000020004" pitchFamily="2" charset="0"/>
              </a:rPr>
              <a:t>As a last resort, you may need to take action if confronted face-to-face with an active shooter. Your goal is to disrupt, distract, or incapacitate the attacker. You can improvise weapons, such as a fire extinguisher, heavy furniture, or anything else you have at your disposal. Commit to stopping the shooter by any means necessary.</a:t>
            </a:r>
          </a:p>
          <a:p>
            <a:pPr marL="171450" indent="-171450">
              <a:buFont typeface="Arial" panose="020B0604020202020204" pitchFamily="34" charset="0"/>
              <a:buChar char="•"/>
            </a:pPr>
            <a:r>
              <a:rPr lang="en-US" sz="1000">
                <a:solidFill>
                  <a:srgbClr val="FFFFFF"/>
                </a:solidFill>
                <a:latin typeface="Articulate" panose="02000503040000020004" pitchFamily="2" charset="0"/>
              </a:rPr>
              <a:t>When law enforcement arrives, their first goal is to stop the shooter. They will not stop to tend to victims until the area is safe. You can help law enforcement people do their job by keeping your hands visible at all times, remaining calm, and following any instructions you are given. Avoid making sudden movements, screaming, or pointing.</a:t>
            </a:r>
          </a:p>
          <a:p>
            <a:pPr marL="171450" indent="-171450">
              <a:buFont typeface="Arial" panose="020B0604020202020204" pitchFamily="34" charset="0"/>
              <a:buChar char="•"/>
            </a:pPr>
            <a:endParaRPr lang="en-US" sz="1000">
              <a:solidFill>
                <a:srgbClr val="FFFFFF"/>
              </a:solidFill>
              <a:latin typeface="Articulate" panose="02000503040000020004" pitchFamily="2" charset="0"/>
            </a:endParaRPr>
          </a:p>
          <a:p>
            <a:pPr marL="0" indent="0">
              <a:buFont typeface="Arial" panose="020B0604020202020204" pitchFamily="34" charset="0"/>
              <a:buNone/>
            </a:pPr>
            <a:r>
              <a:rPr lang="en-US" sz="1000">
                <a:solidFill>
                  <a:srgbClr val="FFFFFF"/>
                </a:solidFill>
                <a:latin typeface="Articulate" panose="02000503040000020004" pitchFamily="2" charset="0"/>
              </a:rPr>
              <a:t>We will rehearse active shooter drills </a:t>
            </a:r>
            <a:r>
              <a:rPr lang="en-US" sz="1000" b="1" i="1">
                <a:solidFill>
                  <a:srgbClr val="FFFFFF"/>
                </a:solidFill>
                <a:latin typeface="Articulate" panose="02000503040000020004" pitchFamily="2" charset="0"/>
              </a:rPr>
              <a:t>[insert frequency of active shooter drills, if applicable].</a:t>
            </a:r>
          </a:p>
        </p:txBody>
      </p:sp>
    </p:spTree>
    <p:extLst>
      <p:ext uri="{BB962C8B-B14F-4D97-AF65-F5344CB8AC3E}">
        <p14:creationId xmlns:p14="http://schemas.microsoft.com/office/powerpoint/2010/main" val="102514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8" rtl="0" eaLnBrk="1" fontAlgn="auto" latinLnBrk="0" hangingPunct="1">
              <a:lnSpc>
                <a:spcPct val="100000"/>
              </a:lnSpc>
              <a:spcBef>
                <a:spcPts val="634"/>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Under certain circumstances involving workplace violence, you may be directed to evacuate the facility.</a:t>
            </a:r>
          </a:p>
          <a:p>
            <a:pPr marL="0" marR="0" lvl="0" indent="0" algn="l" defTabSz="914278" rtl="0" eaLnBrk="1" fontAlgn="auto" latinLnBrk="0" hangingPunct="1">
              <a:lnSpc>
                <a:spcPct val="100000"/>
              </a:lnSpc>
              <a:spcBef>
                <a:spcPts val="634"/>
              </a:spcBef>
              <a:spcAft>
                <a:spcPts val="0"/>
              </a:spcAft>
              <a:buClrTx/>
              <a:buSzTx/>
              <a:buFontTx/>
              <a:buNone/>
              <a:tabLst/>
              <a:defRPr/>
            </a:pPr>
            <a:endParaRPr lang="en-US"/>
          </a:p>
          <a:p>
            <a:pPr marL="0" marR="0" lvl="0" indent="0" algn="l" defTabSz="914278" rtl="0" eaLnBrk="1" fontAlgn="auto" latinLnBrk="0" hangingPunct="1">
              <a:lnSpc>
                <a:spcPct val="100000"/>
              </a:lnSpc>
              <a:spcBef>
                <a:spcPts val="634"/>
              </a:spcBef>
              <a:spcAft>
                <a:spcPts val="0"/>
              </a:spcAft>
              <a:buClrTx/>
              <a:buSzTx/>
              <a:buFontTx/>
              <a:buNone/>
              <a:tabLst/>
              <a:defRPr/>
            </a:pPr>
            <a:r>
              <a:rPr lang="en-US"/>
              <a:t>If full evacuation of the building becomes necessary </a:t>
            </a:r>
            <a:r>
              <a:rPr lang="en-US" sz="1000" b="1" i="1">
                <a:effectLst/>
                <a:latin typeface="Calibri" panose="020F0502020204030204" pitchFamily="34" charset="0"/>
                <a:ea typeface="Calibri" panose="020F0502020204030204" pitchFamily="34" charset="0"/>
                <a:cs typeface="Times New Roman" panose="02020603050405020304" pitchFamily="18" charset="0"/>
              </a:rPr>
              <a:t>[modify to your facility]</a:t>
            </a:r>
            <a:r>
              <a:rPr lang="en-US"/>
              <a:t>:</a:t>
            </a:r>
          </a:p>
          <a:p>
            <a:pPr marL="171450" indent="-171450">
              <a:buFont typeface="Arial" panose="020B0604020202020204" pitchFamily="34" charset="0"/>
              <a:buChar char="•"/>
            </a:pPr>
            <a:r>
              <a:rPr lang="en-US"/>
              <a:t>Recognize what the evacuation alarm sounds or looks like</a:t>
            </a:r>
            <a:r>
              <a:rPr lang="en-US" dirty="0"/>
              <a:t>.</a:t>
            </a:r>
            <a:r>
              <a:rPr lang="en-US"/>
              <a:t> </a:t>
            </a:r>
            <a:r>
              <a:rPr lang="en-US" b="1" i="1"/>
              <a:t>[</a:t>
            </a:r>
            <a:r>
              <a:rPr lang="en-US" b="1" i="1" dirty="0"/>
              <a:t>Describe </a:t>
            </a:r>
            <a:r>
              <a:rPr lang="en-US" b="1" i="1"/>
              <a:t>your facility’s alarm sounds</a:t>
            </a:r>
            <a:r>
              <a:rPr lang="en-US" b="1" i="1" dirty="0"/>
              <a:t>.]</a:t>
            </a:r>
            <a:endParaRPr lang="en-US"/>
          </a:p>
          <a:p>
            <a:pPr marL="171450" indent="-171450">
              <a:buFont typeface="Arial" panose="020B0604020202020204" pitchFamily="34" charset="0"/>
              <a:buChar char="•"/>
            </a:pPr>
            <a:r>
              <a:rPr lang="en-US"/>
              <a:t>Listen to and follow any instructions that are given, whether over a public address system or in person, including which sections of the building may be unsafe to exit through and where the designated meeting area is</a:t>
            </a:r>
            <a:r>
              <a:rPr lang="en-US" dirty="0"/>
              <a:t>.</a:t>
            </a:r>
            <a:endParaRPr lang="en-US"/>
          </a:p>
          <a:p>
            <a:pPr marL="171450" indent="-171450">
              <a:buFont typeface="Arial" panose="020B0604020202020204" pitchFamily="34" charset="0"/>
              <a:buChar char="•"/>
            </a:pPr>
            <a:r>
              <a:rPr lang="en-US"/>
              <a:t>Follow the quickest exit route out of the building</a:t>
            </a:r>
            <a:r>
              <a:rPr lang="en-US" dirty="0"/>
              <a:t>.</a:t>
            </a:r>
            <a:endParaRPr lang="en-US"/>
          </a:p>
          <a:p>
            <a:pPr marL="171450" indent="-171450">
              <a:buFont typeface="Arial" panose="020B0604020202020204" pitchFamily="34" charset="0"/>
              <a:buChar char="•"/>
            </a:pPr>
            <a:r>
              <a:rPr lang="en-US"/>
              <a:t>Go immediately to the designated meeting area.</a:t>
            </a:r>
          </a:p>
          <a:p>
            <a:endParaRPr lang="en-US"/>
          </a:p>
          <a:p>
            <a:r>
              <a:rPr lang="en-US"/>
              <a:t>We will rehearse evacuation drills </a:t>
            </a:r>
            <a:r>
              <a:rPr lang="en-US" b="1" i="1"/>
              <a:t>[insert </a:t>
            </a:r>
            <a:r>
              <a:rPr lang="en-US" sz="1000" b="1" i="1">
                <a:solidFill>
                  <a:srgbClr val="FFFFFF"/>
                </a:solidFill>
                <a:latin typeface="Articulate" panose="02000503040000020004" pitchFamily="2" charset="0"/>
              </a:rPr>
              <a:t>frequency</a:t>
            </a:r>
            <a:r>
              <a:rPr lang="en-US" b="1" i="1"/>
              <a:t> of evacuation drills].</a:t>
            </a:r>
          </a:p>
        </p:txBody>
      </p:sp>
    </p:spTree>
    <p:extLst>
      <p:ext uri="{BB962C8B-B14F-4D97-AF65-F5344CB8AC3E}">
        <p14:creationId xmlns:p14="http://schemas.microsoft.com/office/powerpoint/2010/main" val="1764594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8" rtl="0" eaLnBrk="1" fontAlgn="auto" latinLnBrk="0" hangingPunct="1">
              <a:lnSpc>
                <a:spcPct val="100000"/>
              </a:lnSpc>
              <a:spcBef>
                <a:spcPts val="634"/>
              </a:spcBef>
              <a:spcAft>
                <a:spcPts val="0"/>
              </a:spcAft>
              <a:buClrTx/>
              <a:buSzTx/>
              <a:buFontTx/>
              <a:buNone/>
              <a:tabLst/>
              <a:defRPr/>
            </a:pPr>
            <a:r>
              <a:rPr lang="en-US" dirty="0"/>
              <a:t>In other situations, you may be required to stay at work and shelter in place. In that case, </a:t>
            </a:r>
            <a:r>
              <a:rPr lang="en-US" sz="1000" b="1" i="1" dirty="0">
                <a:effectLst/>
                <a:latin typeface="Calibri" panose="020F0502020204030204" pitchFamily="34" charset="0"/>
                <a:ea typeface="Calibri" panose="020F0502020204030204" pitchFamily="34" charset="0"/>
                <a:cs typeface="Times New Roman" panose="02020603050405020304" pitchFamily="18" charset="0"/>
              </a:rPr>
              <a:t>[modify to your facility]</a:t>
            </a:r>
            <a:r>
              <a:rPr lang="en-US" dirty="0"/>
              <a:t>:</a:t>
            </a:r>
          </a:p>
          <a:p>
            <a:endParaRPr lang="en-US" dirty="0"/>
          </a:p>
          <a:p>
            <a:pPr marL="171450" indent="-171450">
              <a:buFont typeface="Arial" panose="020B0604020202020204" pitchFamily="34" charset="0"/>
              <a:buChar char="•"/>
            </a:pPr>
            <a:r>
              <a:rPr lang="en-US" dirty="0"/>
              <a:t>Locate the emergency kit.</a:t>
            </a:r>
          </a:p>
          <a:p>
            <a:pPr marL="171450" indent="-171450">
              <a:buFont typeface="Arial" panose="020B0604020202020204" pitchFamily="34" charset="0"/>
              <a:buChar char="•"/>
            </a:pPr>
            <a:r>
              <a:rPr lang="en-US" dirty="0"/>
              <a:t>Go to the sheltering room, and bring the emergency kit with you if it’s not already stored there.</a:t>
            </a:r>
          </a:p>
          <a:p>
            <a:pPr marL="171450" indent="-171450">
              <a:buFont typeface="Arial" panose="020B0604020202020204" pitchFamily="34" charset="0"/>
              <a:buChar char="•"/>
            </a:pPr>
            <a:r>
              <a:rPr lang="en-US" dirty="0"/>
              <a:t>Shut windows and doors to the sheltering room.</a:t>
            </a:r>
          </a:p>
          <a:p>
            <a:pPr marL="171450" indent="-171450">
              <a:buFont typeface="Arial" panose="020B0604020202020204" pitchFamily="34" charset="0"/>
              <a:buChar char="•"/>
            </a:pPr>
            <a:r>
              <a:rPr lang="en-US" dirty="0"/>
              <a:t>After everyone arrives, seal windows, doors, and vents with duct tape in the case of a chemical attack threat.</a:t>
            </a:r>
          </a:p>
          <a:p>
            <a:pPr marL="171450" indent="-171450">
              <a:buFont typeface="Arial" panose="020B0604020202020204" pitchFamily="34" charset="0"/>
              <a:buChar char="•"/>
            </a:pPr>
            <a:r>
              <a:rPr lang="en-US" dirty="0"/>
              <a:t>Finally, listen to the radio for news on the situation, further instructions, and the all-clear signal.</a:t>
            </a:r>
          </a:p>
          <a:p>
            <a:pPr marL="171450" indent="-171450">
              <a:buFont typeface="Arial" panose="020B0604020202020204" pitchFamily="34" charset="0"/>
              <a:buChar char="•"/>
            </a:pPr>
            <a:endParaRPr lang="en-US" dirty="0"/>
          </a:p>
          <a:p>
            <a:pPr marL="0" marR="0" lvl="0" indent="0" algn="l" defTabSz="914278" rtl="0" eaLnBrk="1" fontAlgn="auto" latinLnBrk="0" hangingPunct="1">
              <a:lnSpc>
                <a:spcPct val="100000"/>
              </a:lnSpc>
              <a:spcBef>
                <a:spcPts val="634"/>
              </a:spcBef>
              <a:spcAft>
                <a:spcPts val="0"/>
              </a:spcAft>
              <a:buClrTx/>
              <a:buSzTx/>
              <a:buFont typeface="Arial" panose="020B0604020202020204" pitchFamily="34" charset="0"/>
              <a:buNone/>
              <a:tabLst/>
              <a:defRPr/>
            </a:pPr>
            <a:r>
              <a:rPr lang="en-US" dirty="0"/>
              <a:t>We will rehearse shelter-in-place drills </a:t>
            </a:r>
            <a:r>
              <a:rPr lang="en-US" b="1" i="1" dirty="0"/>
              <a:t>[insert </a:t>
            </a:r>
            <a:r>
              <a:rPr lang="en-US" sz="1000" b="1" i="1" dirty="0">
                <a:solidFill>
                  <a:srgbClr val="FFFFFF"/>
                </a:solidFill>
                <a:latin typeface="Articulate" panose="02000503040000020004" pitchFamily="2" charset="0"/>
              </a:rPr>
              <a:t>frequency</a:t>
            </a:r>
            <a:r>
              <a:rPr lang="en-US" b="1" i="1" dirty="0"/>
              <a:t> of shelter-in-place drills].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61784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event of a workplace violence incident that results in someone being injured:</a:t>
            </a:r>
          </a:p>
          <a:p>
            <a:pPr marL="171450" indent="-171450">
              <a:buFont typeface="Arial" panose="020B0604020202020204" pitchFamily="34" charset="0"/>
              <a:buChar char="•"/>
            </a:pPr>
            <a:r>
              <a:rPr lang="en-US"/>
              <a:t>If you witness an attack resulting in an injury that requires more than first aid, immediately contact emergency services. Injured people will receive prompt and appropriate medical care. They’ll be transported to medical care facilities.</a:t>
            </a:r>
          </a:p>
          <a:p>
            <a:pPr marL="171450" indent="-171450">
              <a:buFont typeface="Arial" panose="020B0604020202020204" pitchFamily="34" charset="0"/>
              <a:buChar char="•"/>
            </a:pPr>
            <a:r>
              <a:rPr lang="en-US"/>
              <a:t>The incident will be reported to police and other authorities as required by law.</a:t>
            </a:r>
          </a:p>
          <a:p>
            <a:pPr marL="171450" indent="-171450">
              <a:buFont typeface="Arial" panose="020B0604020202020204" pitchFamily="34" charset="0"/>
              <a:buChar char="•"/>
            </a:pPr>
            <a:r>
              <a:rPr lang="en-US"/>
              <a:t>The area where the violent actions occurred will be secured to protect evidence and minimize any disturbance during the post-incident response process.</a:t>
            </a:r>
          </a:p>
          <a:p>
            <a:pPr marL="171450" indent="-171450">
              <a:buFont typeface="Arial" panose="020B0604020202020204" pitchFamily="34" charset="0"/>
              <a:buChar char="•"/>
            </a:pPr>
            <a:r>
              <a:rPr lang="en-US"/>
              <a:t>An incident investigation will be conducted.</a:t>
            </a:r>
          </a:p>
          <a:p>
            <a:pPr marL="171450" indent="-171450">
              <a:buFont typeface="Arial" panose="020B0604020202020204" pitchFamily="34" charset="0"/>
              <a:buChar char="•"/>
            </a:pPr>
            <a:r>
              <a:rPr lang="en-US"/>
              <a:t>Injured people, witnesses to the incident, and other affected employees will be provided psychological assistance and counseling to reduce trauma and stress.</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We’ll discuss more of how to deal with the psychological effects that may occur after a workplace violence incident later in the session.</a:t>
            </a:r>
          </a:p>
          <a:p>
            <a:endParaRPr lang="en-US"/>
          </a:p>
        </p:txBody>
      </p:sp>
    </p:spTree>
    <p:extLst>
      <p:ext uri="{BB962C8B-B14F-4D97-AF65-F5344CB8AC3E}">
        <p14:creationId xmlns:p14="http://schemas.microsoft.com/office/powerpoint/2010/main" val="2822677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must report all workplace violence incidents and threats to your supervisor immediately. You can report violent activity without fear of retaliation. We do not discriminate against victims of workplace violence. Your supervisor will inform the plan administrator about the incident or threat. </a:t>
            </a:r>
            <a:r>
              <a:rPr lang="en-US" b="1" i="1"/>
              <a:t>[Insert descriptions of the mechanisms to complete such reporting within your facility or operation.] </a:t>
            </a:r>
          </a:p>
        </p:txBody>
      </p:sp>
    </p:spTree>
    <p:extLst>
      <p:ext uri="{BB962C8B-B14F-4D97-AF65-F5344CB8AC3E}">
        <p14:creationId xmlns:p14="http://schemas.microsoft.com/office/powerpoint/2010/main" val="424688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000000"/>
                </a:solidFill>
                <a:latin typeface="+mn-lt"/>
              </a:rPr>
              <a:t>At the completion of this module, the participant will be able to:</a:t>
            </a:r>
          </a:p>
          <a:p>
            <a:pPr marL="452527" indent="-342900">
              <a:buFont typeface="Arial" panose="020B0604020202020204" pitchFamily="34" charset="0"/>
              <a:buChar char="•"/>
            </a:pPr>
            <a:r>
              <a:rPr lang="en-US" sz="1000" dirty="0">
                <a:solidFill>
                  <a:srgbClr val="000000"/>
                </a:solidFill>
                <a:latin typeface="+mn-lt"/>
              </a:rPr>
              <a:t>Describe the four types of workplace violence.</a:t>
            </a:r>
          </a:p>
          <a:p>
            <a:pPr marL="452527" indent="-342900">
              <a:buFont typeface="Arial" panose="020B0604020202020204" pitchFamily="34" charset="0"/>
              <a:buChar char="•"/>
            </a:pPr>
            <a:r>
              <a:rPr lang="en-US" sz="1000" dirty="0">
                <a:solidFill>
                  <a:srgbClr val="000000"/>
                </a:solidFill>
                <a:latin typeface="+mn-lt"/>
              </a:rPr>
              <a:t>Identify workplace violence risk factors.</a:t>
            </a:r>
          </a:p>
          <a:p>
            <a:pPr marL="452527" indent="-342900">
              <a:buFont typeface="Arial" panose="020B0604020202020204" pitchFamily="34" charset="0"/>
              <a:buChar char="•"/>
            </a:pPr>
            <a:r>
              <a:rPr lang="en-US" sz="1000" dirty="0">
                <a:solidFill>
                  <a:srgbClr val="000000"/>
                </a:solidFill>
                <a:latin typeface="+mn-lt"/>
              </a:rPr>
              <a:t>Recall engineering and administrative controls.</a:t>
            </a:r>
          </a:p>
          <a:p>
            <a:pPr marL="452527" indent="-342900">
              <a:buFont typeface="Arial" panose="020B0604020202020204" pitchFamily="34" charset="0"/>
              <a:buChar char="•"/>
            </a:pPr>
            <a:r>
              <a:rPr lang="en-US" sz="1000" dirty="0">
                <a:solidFill>
                  <a:srgbClr val="000000"/>
                </a:solidFill>
                <a:latin typeface="+mn-lt"/>
              </a:rPr>
              <a:t>Recognize the signs of potential violence.</a:t>
            </a:r>
          </a:p>
          <a:p>
            <a:pPr marL="452527" indent="-342900">
              <a:buFont typeface="Arial" panose="020B0604020202020204" pitchFamily="34" charset="0"/>
              <a:buChar char="•"/>
            </a:pPr>
            <a:r>
              <a:rPr lang="en-US" sz="1000" dirty="0">
                <a:latin typeface="+mn-lt"/>
              </a:rPr>
              <a:t>Defuse potentially violent situations safely.</a:t>
            </a:r>
          </a:p>
          <a:p>
            <a:pPr marL="452527" indent="-342900">
              <a:buFont typeface="Arial" panose="020B0604020202020204" pitchFamily="34" charset="0"/>
              <a:buChar char="•"/>
            </a:pPr>
            <a:r>
              <a:rPr lang="en-US" sz="1000" dirty="0">
                <a:latin typeface="+mn-lt"/>
              </a:rPr>
              <a:t>Respond appropriately to a violent incident.</a:t>
            </a:r>
          </a:p>
          <a:p>
            <a:endParaRPr lang="en-US" dirty="0"/>
          </a:p>
        </p:txBody>
      </p:sp>
    </p:spTree>
    <p:extLst>
      <p:ext uri="{BB962C8B-B14F-4D97-AF65-F5344CB8AC3E}">
        <p14:creationId xmlns:p14="http://schemas.microsoft.com/office/powerpoint/2010/main" val="1730916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investigation for an incident of workplace violence, the plan administrator will complete the Violent Incident Log, which includes the following information:   </a:t>
            </a:r>
          </a:p>
          <a:p>
            <a:pPr marL="171450" indent="-171450">
              <a:buFont typeface="Arial" panose="020B0604020202020204" pitchFamily="34" charset="0"/>
              <a:buChar char="•"/>
            </a:pPr>
            <a:r>
              <a:rPr lang="en-US" dirty="0"/>
              <a:t>Date, time, and location of the incident;</a:t>
            </a:r>
          </a:p>
          <a:p>
            <a:pPr marL="171450" indent="-171450">
              <a:buFont typeface="Arial" panose="020B0604020202020204" pitchFamily="34" charset="0"/>
              <a:buChar char="•"/>
            </a:pPr>
            <a:r>
              <a:rPr lang="en-US" dirty="0"/>
              <a:t>Workplace violence type(s) (i.e., Type 1 violence, Type 2 violence, Type 3 violence, or Type 4 violence);</a:t>
            </a:r>
          </a:p>
          <a:p>
            <a:pPr marL="171450" indent="-171450">
              <a:buFont typeface="Arial" panose="020B0604020202020204" pitchFamily="34" charset="0"/>
              <a:buChar char="•"/>
            </a:pPr>
            <a:r>
              <a:rPr lang="en-US" dirty="0"/>
              <a:t>Detailed description of the incident;</a:t>
            </a:r>
          </a:p>
          <a:p>
            <a:pPr marL="171450" indent="-171450">
              <a:buFont typeface="Arial" panose="020B0604020202020204" pitchFamily="34" charset="0"/>
              <a:buChar char="•"/>
            </a:pPr>
            <a:r>
              <a:rPr lang="en-US" dirty="0"/>
              <a:t>Classification of who committed the violence (e.g., client, customer, family, friend, stranger, supervisor, etc.);</a:t>
            </a:r>
          </a:p>
          <a:p>
            <a:pPr marL="171450" indent="-171450">
              <a:buFont typeface="Arial" panose="020B0604020202020204" pitchFamily="34" charset="0"/>
              <a:buChar char="•"/>
            </a:pPr>
            <a:r>
              <a:rPr lang="en-US" dirty="0"/>
              <a:t>Classification of circumstances at the time of the incident (e.g., whether the employee was completing usual job duties, working in a poorly lit area, rushed, working alone, etc.);</a:t>
            </a:r>
          </a:p>
          <a:p>
            <a:pPr marL="171450" indent="-171450">
              <a:buFont typeface="Arial" panose="020B0604020202020204" pitchFamily="34" charset="0"/>
              <a:buChar char="•"/>
            </a:pPr>
            <a:r>
              <a:rPr lang="en-US" dirty="0"/>
              <a:t>A classification of where the incident occurred (e.g., in the workplace, parking lot, or another area outside the workplace);</a:t>
            </a:r>
          </a:p>
          <a:p>
            <a:pPr marL="171450" indent="-171450">
              <a:buFont typeface="Arial" panose="020B0604020202020204" pitchFamily="34" charset="0"/>
              <a:buChar char="•"/>
            </a:pPr>
            <a:r>
              <a:rPr lang="en-US" dirty="0"/>
              <a:t>The type of incident, including, but not limited to, whether it involved any of the following:</a:t>
            </a:r>
          </a:p>
          <a:p>
            <a:pPr marL="285735" lvl="2" indent="-171450">
              <a:buFont typeface="Arial" panose="020B0604020202020204" pitchFamily="34" charset="0"/>
              <a:buChar char="•"/>
            </a:pPr>
            <a:r>
              <a:rPr lang="en-US" dirty="0"/>
              <a:t>Physical attack without a weapon, including, but not limited to, biting, choking, grabbing, hair pulling, kicking, punching, slapping, pushing, pulling, scratching, or spitting;</a:t>
            </a:r>
          </a:p>
          <a:p>
            <a:pPr marL="285735" lvl="2" indent="-171450">
              <a:buFont typeface="Arial" panose="020B0604020202020204" pitchFamily="34" charset="0"/>
              <a:buChar char="•"/>
            </a:pPr>
            <a:r>
              <a:rPr lang="en-US" dirty="0"/>
              <a:t>Attack with a weapon or an object, including, but not limited to, a firearm, a knife, or another object;</a:t>
            </a:r>
          </a:p>
          <a:p>
            <a:pPr marL="285735" lvl="2" indent="-171450">
              <a:buFont typeface="Arial" panose="020B0604020202020204" pitchFamily="34" charset="0"/>
              <a:buChar char="•"/>
            </a:pPr>
            <a:r>
              <a:rPr lang="en-US" dirty="0"/>
              <a:t>Threat of physical force or threat of the use of a weapon or another object;</a:t>
            </a:r>
          </a:p>
          <a:p>
            <a:pPr marL="285735" lvl="2" indent="-171450">
              <a:buFont typeface="Arial" panose="020B0604020202020204" pitchFamily="34" charset="0"/>
              <a:buChar char="•"/>
            </a:pPr>
            <a:r>
              <a:rPr lang="en-US" dirty="0"/>
              <a:t>Sexual assault or threat, including, but not limited to, rape, attempted rape, physical display, or unwanted verbal or physical sexual contact;</a:t>
            </a:r>
          </a:p>
          <a:p>
            <a:pPr marL="285735" lvl="2" indent="-171450">
              <a:buFont typeface="Arial" panose="020B0604020202020204" pitchFamily="34" charset="0"/>
              <a:buChar char="•"/>
            </a:pPr>
            <a:r>
              <a:rPr lang="en-US" dirty="0"/>
              <a:t>Animal attack; </a:t>
            </a:r>
            <a:r>
              <a:rPr lang="en-US" i="1" dirty="0"/>
              <a:t>or</a:t>
            </a:r>
          </a:p>
          <a:p>
            <a:pPr marL="285735" lvl="2" indent="-171450">
              <a:buFont typeface="Arial" panose="020B0604020202020204" pitchFamily="34" charset="0"/>
              <a:buChar char="•"/>
            </a:pPr>
            <a:r>
              <a:rPr lang="en-US" dirty="0"/>
              <a:t>Another form of workplace violence.</a:t>
            </a:r>
          </a:p>
          <a:p>
            <a:pPr marL="171450" indent="-171450">
              <a:buFont typeface="Arial" panose="020B0604020202020204" pitchFamily="34" charset="0"/>
              <a:buChar char="•"/>
            </a:pPr>
            <a:r>
              <a:rPr lang="en-US" dirty="0"/>
              <a:t>Consequences of the incident, including, but not limited to, whether security or law enforcement was contacted and any actions taken to protect employees from a continuing threat or from any other hazards identified as a result of the incident; </a:t>
            </a:r>
            <a:r>
              <a:rPr lang="en-US" i="1" dirty="0"/>
              <a:t>and</a:t>
            </a:r>
          </a:p>
          <a:p>
            <a:pPr marL="171450" indent="-171450">
              <a:buFont typeface="Arial" panose="020B0604020202020204" pitchFamily="34" charset="0"/>
              <a:buChar char="•"/>
            </a:pPr>
            <a:r>
              <a:rPr lang="en-US" dirty="0"/>
              <a:t>Information about the person completing the log (name, job title, date of log entry).</a:t>
            </a:r>
          </a:p>
          <a:p>
            <a:pPr marL="285750" indent="-285750">
              <a:buAutoNum type="romanLcPeriod" startAt="9"/>
            </a:pPr>
            <a:endParaRPr lang="en-US" dirty="0"/>
          </a:p>
          <a:p>
            <a:r>
              <a:rPr lang="en-US" dirty="0"/>
              <a:t>The information recorded in the Violent Incident Log will be based on information obtained from the employees who experienced the workplace violence, on witness statements, and on investigation findings.  Any identifying information about any person involved in a violent incident will not be included in the Violent Incident Log.</a:t>
            </a:r>
          </a:p>
          <a:p>
            <a:endParaRPr lang="en-US" dirty="0"/>
          </a:p>
          <a:p>
            <a:r>
              <a:rPr lang="en-US" dirty="0"/>
              <a:t>You can access copies of the log by </a:t>
            </a:r>
            <a:r>
              <a:rPr lang="en-US" b="1" i="1" dirty="0"/>
              <a:t>[insert way employees access log].</a:t>
            </a:r>
          </a:p>
          <a:p>
            <a:endParaRPr lang="en-US" dirty="0"/>
          </a:p>
        </p:txBody>
      </p:sp>
    </p:spTree>
    <p:extLst>
      <p:ext uri="{BB962C8B-B14F-4D97-AF65-F5344CB8AC3E}">
        <p14:creationId xmlns:p14="http://schemas.microsoft.com/office/powerpoint/2010/main" val="1535737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a workplace violence incident, the plan administrator will investigate the incident. You must comply with all aspects of the investigation. </a:t>
            </a:r>
            <a:r>
              <a:rPr lang="en-US" b="1" i="1"/>
              <a:t>[Insert description(s) of incident investigation techniques applicable to your facility or operation.]</a:t>
            </a:r>
          </a:p>
          <a:p>
            <a:endParaRPr lang="en-US"/>
          </a:p>
          <a:p>
            <a:r>
              <a:rPr lang="en-US"/>
              <a:t>The plan administrator will write an evaluation report of the incident and will make recommendations to prevent similar incidents from occurring, including revisions to the </a:t>
            </a:r>
            <a:r>
              <a:rPr lang="en-US" dirty="0"/>
              <a:t>Workplace Violence Prevention Plan</a:t>
            </a:r>
            <a:r>
              <a:rPr lang="en-US"/>
              <a:t>. </a:t>
            </a:r>
          </a:p>
          <a:p>
            <a:endParaRPr lang="en-US"/>
          </a:p>
          <a:p>
            <a:r>
              <a:rPr lang="en-US"/>
              <a:t>The plan administrator will tell you the corrective actions taken as a result of the incident investigation. </a:t>
            </a:r>
            <a:r>
              <a:rPr lang="en-US" b="1" i="1"/>
              <a:t>[Insert mechanism to inform employees of the results of the investigation and the corrective actions that will be implemented as a result of the recommendation in the report.]</a:t>
            </a:r>
          </a:p>
          <a:p>
            <a:endParaRPr lang="en-US"/>
          </a:p>
        </p:txBody>
      </p:sp>
    </p:spTree>
    <p:extLst>
      <p:ext uri="{BB962C8B-B14F-4D97-AF65-F5344CB8AC3E}">
        <p14:creationId xmlns:p14="http://schemas.microsoft.com/office/powerpoint/2010/main" val="4926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mentioned, after an incident of workplace violence, all </a:t>
            </a:r>
            <a:r>
              <a:rPr lang="en-US" sz="1000" dirty="0">
                <a:effectLst/>
                <a:latin typeface="Calibri" panose="020F0502020204030204" pitchFamily="34" charset="0"/>
                <a:ea typeface="Calibri" panose="020F0502020204030204" pitchFamily="34" charset="0"/>
                <a:cs typeface="Times New Roman" panose="02020603050405020304" pitchFamily="18" charset="0"/>
              </a:rPr>
              <a:t>affected employees will be provided psychological assistance and counseling to reduce trauma and stress. </a:t>
            </a:r>
          </a:p>
          <a:p>
            <a:endParaRPr lang="en-US" sz="1000" dirty="0">
              <a:effectLst/>
              <a:latin typeface="Calibri" panose="020F0502020204030204" pitchFamily="34" charset="0"/>
              <a:cs typeface="Times New Roman" panose="02020603050405020304" pitchFamily="18" charset="0"/>
            </a:endParaRPr>
          </a:p>
          <a:p>
            <a:r>
              <a:rPr lang="en-US" dirty="0"/>
              <a:t>Look for these signs of distress in yourself and your coworkers:</a:t>
            </a:r>
          </a:p>
          <a:p>
            <a:pPr marL="171450" indent="-171450">
              <a:buFont typeface="Arial" panose="020B0604020202020204" pitchFamily="34" charset="0"/>
              <a:buChar char="•"/>
            </a:pPr>
            <a:r>
              <a:rPr lang="en-US" dirty="0"/>
              <a:t>Withdrawing from work activity or peers or appearing emotionless;</a:t>
            </a:r>
          </a:p>
          <a:p>
            <a:pPr marL="171450" indent="-171450">
              <a:buFont typeface="Arial" panose="020B0604020202020204" pitchFamily="34" charset="0"/>
              <a:buChar char="•"/>
            </a:pPr>
            <a:r>
              <a:rPr lang="en-US" dirty="0"/>
              <a:t>Frequently calling in sick, overworking, or working slowly; </a:t>
            </a:r>
            <a:r>
              <a:rPr lang="en-US" i="1" dirty="0"/>
              <a:t>and</a:t>
            </a:r>
          </a:p>
          <a:p>
            <a:pPr marL="171450" indent="-171450">
              <a:buFont typeface="Arial" panose="020B0604020202020204" pitchFamily="34" charset="0"/>
              <a:buChar char="•"/>
            </a:pPr>
            <a:r>
              <a:rPr lang="en-US" dirty="0"/>
              <a:t>Difficulty concentrating, making decisions, or dealing with change.</a:t>
            </a:r>
          </a:p>
          <a:p>
            <a:endParaRPr lang="en-US" dirty="0"/>
          </a:p>
          <a:p>
            <a:r>
              <a:rPr lang="en-US" dirty="0"/>
              <a:t>In addition to counseling, there are other ways to cope with distress and to help others cope:</a:t>
            </a:r>
          </a:p>
          <a:p>
            <a:pPr marL="171450" indent="-171450">
              <a:buFont typeface="Arial" panose="020B0604020202020204" pitchFamily="34" charset="0"/>
              <a:buChar char="•"/>
            </a:pPr>
            <a:r>
              <a:rPr lang="en-US" dirty="0"/>
              <a:t>Talk about the incident with coworkers and supervisors.</a:t>
            </a:r>
          </a:p>
          <a:p>
            <a:pPr marL="171450" indent="-171450">
              <a:buFont typeface="Arial" panose="020B0604020202020204" pitchFamily="34" charset="0"/>
              <a:buChar char="•"/>
            </a:pPr>
            <a:r>
              <a:rPr lang="en-US" dirty="0"/>
              <a:t>Spend extra time with loved ones.</a:t>
            </a:r>
          </a:p>
          <a:p>
            <a:pPr marL="171450" indent="-171450">
              <a:buFont typeface="Arial" panose="020B0604020202020204" pitchFamily="34" charset="0"/>
              <a:buChar char="•"/>
            </a:pPr>
            <a:r>
              <a:rPr lang="en-US" dirty="0"/>
              <a:t>Turn off media coverage about the event, and don’t read about it.</a:t>
            </a:r>
          </a:p>
        </p:txBody>
      </p:sp>
    </p:spTree>
    <p:extLst>
      <p:ext uri="{BB962C8B-B14F-4D97-AF65-F5344CB8AC3E}">
        <p14:creationId xmlns:p14="http://schemas.microsoft.com/office/powerpoint/2010/main" val="3334023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slide gives trainees the opportunity to ask questions about the content in the training and to provide feedback on how the training might be improved.] </a:t>
            </a:r>
          </a:p>
        </p:txBody>
      </p:sp>
    </p:spTree>
    <p:extLst>
      <p:ext uri="{BB962C8B-B14F-4D97-AF65-F5344CB8AC3E}">
        <p14:creationId xmlns:p14="http://schemas.microsoft.com/office/powerpoint/2010/main" val="384760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main points to remember this session:</a:t>
            </a:r>
          </a:p>
          <a:p>
            <a:pPr marL="452527" indent="-342900">
              <a:buFont typeface="Arial" panose="020B0604020202020204" pitchFamily="34" charset="0"/>
              <a:buChar char="•"/>
            </a:pPr>
            <a:r>
              <a:rPr lang="en-US" sz="1000">
                <a:solidFill>
                  <a:srgbClr val="000000"/>
                </a:solidFill>
                <a:latin typeface="+mn-lt"/>
              </a:rPr>
              <a:t>The four types of workplace violence are Type 1, which is committed by a person who has no legitimate business at the worksite </a:t>
            </a:r>
            <a:r>
              <a:rPr lang="en-US" sz="1000" dirty="0">
                <a:solidFill>
                  <a:srgbClr val="000000"/>
                </a:solidFill>
                <a:latin typeface="+mn-lt"/>
              </a:rPr>
              <a:t>and who has </a:t>
            </a:r>
            <a:r>
              <a:rPr lang="en-US" sz="1000">
                <a:solidFill>
                  <a:srgbClr val="000000"/>
                </a:solidFill>
                <a:latin typeface="+mn-lt"/>
              </a:rPr>
              <a:t>the intent to commit a crime; Type 2, which is directed at employees by customers, clients, students, inmates, or visitors; Type 3, which is committed against an employee by a present or former employee, supervisor, or manager; and Type 4 , which is committed by a person who does not work at the workplace but has or is known to have had a personal relationship with an employee.</a:t>
            </a:r>
          </a:p>
          <a:p>
            <a:pPr marL="452527" indent="-342900">
              <a:buFont typeface="Arial" panose="020B0604020202020204" pitchFamily="34" charset="0"/>
              <a:buChar char="•"/>
            </a:pPr>
            <a:r>
              <a:rPr lang="en-US" sz="1000">
                <a:solidFill>
                  <a:srgbClr val="000000"/>
                </a:solidFill>
                <a:latin typeface="+mn-lt"/>
              </a:rPr>
              <a:t>The factors that increase the likelihood of workplace violence include working with </a:t>
            </a:r>
            <a:r>
              <a:rPr lang="en-US" sz="1000" dirty="0">
                <a:solidFill>
                  <a:srgbClr val="000000"/>
                </a:solidFill>
                <a:latin typeface="+mn-lt"/>
              </a:rPr>
              <a:t>the </a:t>
            </a:r>
            <a:r>
              <a:rPr lang="en-US" sz="1000">
                <a:solidFill>
                  <a:srgbClr val="000000"/>
                </a:solidFill>
                <a:latin typeface="+mn-lt"/>
              </a:rPr>
              <a:t>public, working at night, working alone, and working with violent people. The factors that increase the severity of a workplace violence incident include inadequate security systems, unrestricted movement of the public in the facility, ineffective procedures to warn of danger, and blocked </a:t>
            </a:r>
            <a:r>
              <a:rPr lang="en-US" sz="1000" dirty="0">
                <a:solidFill>
                  <a:srgbClr val="000000"/>
                </a:solidFill>
                <a:latin typeface="+mn-lt"/>
              </a:rPr>
              <a:t>escape </a:t>
            </a:r>
            <a:r>
              <a:rPr lang="en-US" sz="1000">
                <a:solidFill>
                  <a:srgbClr val="000000"/>
                </a:solidFill>
                <a:latin typeface="+mn-lt"/>
              </a:rPr>
              <a:t>routes.</a:t>
            </a:r>
          </a:p>
          <a:p>
            <a:pPr marL="452527" indent="-342900">
              <a:buFont typeface="Arial" panose="020B0604020202020204" pitchFamily="34" charset="0"/>
              <a:buChar char="•"/>
            </a:pPr>
            <a:r>
              <a:rPr lang="en-US" sz="1000">
                <a:solidFill>
                  <a:srgbClr val="000000"/>
                </a:solidFill>
                <a:latin typeface="+mn-lt"/>
              </a:rPr>
              <a:t>The engineering controls we have at our facility include </a:t>
            </a:r>
            <a:r>
              <a:rPr lang="en-US" sz="1000" b="1" i="1">
                <a:solidFill>
                  <a:srgbClr val="000000"/>
                </a:solidFill>
                <a:latin typeface="+mn-lt"/>
              </a:rPr>
              <a:t>[modify to your facility]</a:t>
            </a:r>
            <a:r>
              <a:rPr lang="en-US" sz="1000" b="0" i="0">
                <a:solidFill>
                  <a:srgbClr val="000000"/>
                </a:solidFill>
                <a:latin typeface="+mn-lt"/>
              </a:rPr>
              <a:t>: security cameras, silent alarms, and other security equipment; controlled access to the facility with locked doors and employee badges; </a:t>
            </a:r>
            <a:r>
              <a:rPr lang="en-US" sz="1000" b="0" i="0" dirty="0">
                <a:solidFill>
                  <a:srgbClr val="000000"/>
                </a:solidFill>
                <a:latin typeface="+mn-lt"/>
              </a:rPr>
              <a:t>and </a:t>
            </a:r>
            <a:r>
              <a:rPr lang="en-US" sz="1000" b="0" i="0">
                <a:solidFill>
                  <a:srgbClr val="000000"/>
                </a:solidFill>
                <a:latin typeface="+mn-lt"/>
              </a:rPr>
              <a:t>keeping the workplace </a:t>
            </a:r>
            <a:r>
              <a:rPr lang="en-US" sz="1000" b="0" i="0" dirty="0">
                <a:solidFill>
                  <a:srgbClr val="000000"/>
                </a:solidFill>
                <a:latin typeface="+mn-lt"/>
              </a:rPr>
              <a:t>well lit </a:t>
            </a:r>
            <a:r>
              <a:rPr lang="en-US" sz="1000" b="0" i="0">
                <a:solidFill>
                  <a:srgbClr val="000000"/>
                </a:solidFill>
                <a:latin typeface="+mn-lt"/>
              </a:rPr>
              <a:t>inside and outside. The administrative controls we have include </a:t>
            </a:r>
            <a:r>
              <a:rPr lang="en-US" sz="1000" b="1" i="1">
                <a:solidFill>
                  <a:srgbClr val="000000"/>
                </a:solidFill>
                <a:latin typeface="+mn-lt"/>
              </a:rPr>
              <a:t>[modify to your facility]</a:t>
            </a:r>
            <a:r>
              <a:rPr lang="en-US" sz="1000" b="0" i="0">
                <a:solidFill>
                  <a:srgbClr val="000000"/>
                </a:solidFill>
                <a:latin typeface="+mn-lt"/>
              </a:rPr>
              <a:t>: procedures for reporting problem behavior on the part of coworkers, customers, and others; conflict resolution techniques, and the “</a:t>
            </a:r>
            <a:r>
              <a:rPr lang="en-US" sz="1000" b="0" i="0" dirty="0">
                <a:solidFill>
                  <a:srgbClr val="000000"/>
                </a:solidFill>
                <a:latin typeface="+mn-lt"/>
              </a:rPr>
              <a:t>buddy</a:t>
            </a:r>
            <a:r>
              <a:rPr lang="en-US" sz="1000" b="0" i="0">
                <a:solidFill>
                  <a:srgbClr val="000000"/>
                </a:solidFill>
                <a:latin typeface="+mn-lt"/>
              </a:rPr>
              <a:t>" system for specified emergency events.</a:t>
            </a:r>
          </a:p>
          <a:p>
            <a:pPr marL="452527" indent="-342900">
              <a:buFont typeface="Arial" panose="020B0604020202020204" pitchFamily="34" charset="0"/>
              <a:buChar char="•"/>
            </a:pPr>
            <a:r>
              <a:rPr lang="en-US" sz="1000">
                <a:solidFill>
                  <a:srgbClr val="000000"/>
                </a:solidFill>
                <a:latin typeface="+mn-lt"/>
              </a:rPr>
              <a:t>Early signs of potential violence is a person who is bullying</a:t>
            </a:r>
            <a:r>
              <a:rPr lang="en-US" sz="1000" dirty="0">
                <a:solidFill>
                  <a:srgbClr val="000000"/>
                </a:solidFill>
                <a:latin typeface="+mn-lt"/>
              </a:rPr>
              <a:t>, </a:t>
            </a:r>
            <a:r>
              <a:rPr lang="en-US" sz="1000">
                <a:solidFill>
                  <a:srgbClr val="000000"/>
                </a:solidFill>
                <a:latin typeface="+mn-lt"/>
              </a:rPr>
              <a:t>disrespectful, uncooperative, and/or verbally abusive. Signs of escalation include a person who is argumentative, damages equipment and steals property</a:t>
            </a:r>
            <a:r>
              <a:rPr lang="en-US" sz="1000" dirty="0">
                <a:solidFill>
                  <a:srgbClr val="000000"/>
                </a:solidFill>
                <a:latin typeface="+mn-lt"/>
              </a:rPr>
              <a:t>, </a:t>
            </a:r>
            <a:r>
              <a:rPr lang="en-US" sz="1000">
                <a:solidFill>
                  <a:srgbClr val="000000"/>
                </a:solidFill>
                <a:latin typeface="+mn-lt"/>
              </a:rPr>
              <a:t>and/or verbalizes wishes to hurt employees.</a:t>
            </a:r>
          </a:p>
          <a:p>
            <a:pPr marL="452527" indent="-342900">
              <a:buFont typeface="Arial" panose="020B0604020202020204" pitchFamily="34" charset="0"/>
              <a:buChar char="•"/>
            </a:pPr>
            <a:r>
              <a:rPr lang="en-US" sz="1000">
                <a:latin typeface="+mn-lt"/>
              </a:rPr>
              <a:t>If the situation has not escalated, you can defuse potentially violent situations safely by </a:t>
            </a:r>
            <a:r>
              <a:rPr lang="en-US" sz="1000" dirty="0">
                <a:latin typeface="+mn-lt"/>
              </a:rPr>
              <a:t>remaining calm </a:t>
            </a:r>
            <a:r>
              <a:rPr lang="en-US" sz="1000">
                <a:latin typeface="+mn-lt"/>
              </a:rPr>
              <a:t>and continuing to speak in a moderate tone of voice; showing respect to people even when they become upset; focusing on the problem by asking for details about the situation and going over possible solutions; and alerting a coworker with a prearranged danger signal if it is believed the person may become violent or the situation generates a sense of fear for personal safety or the safety of others. </a:t>
            </a:r>
          </a:p>
          <a:p>
            <a:pPr marL="452527" marR="0" lvl="0" indent="-34290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sz="1000">
                <a:latin typeface="+mn-lt"/>
              </a:rPr>
              <a:t>If you are in a violent situation, </a:t>
            </a:r>
            <a:r>
              <a:rPr lang="en-US" sz="1000"/>
              <a:t>immediately leave the area, and call 911. Remain calm, and contact your supervisor to report the situation. In the event of an active shooter situation, run and escape as your first action. If you </a:t>
            </a:r>
            <a:r>
              <a:rPr lang="en-US" sz="1000" dirty="0"/>
              <a:t>can’t </a:t>
            </a:r>
            <a:r>
              <a:rPr lang="en-US" sz="1000"/>
              <a:t>evacuate, hide in a locked room. If you </a:t>
            </a:r>
            <a:r>
              <a:rPr lang="en-US" sz="1000" dirty="0"/>
              <a:t>are </a:t>
            </a:r>
            <a:r>
              <a:rPr lang="en-US" sz="1000"/>
              <a:t>confronted with the shooter, try to </a:t>
            </a:r>
            <a:r>
              <a:rPr lang="en-US" sz="1000">
                <a:solidFill>
                  <a:srgbClr val="FFFFFF"/>
                </a:solidFill>
                <a:latin typeface="Articulate" panose="02000503040000020004" pitchFamily="2" charset="0"/>
              </a:rPr>
              <a:t>disrupt, distract, or incapacitate the attacker. You can improvise weapons, such as a fire extinguisher. </a:t>
            </a:r>
            <a:r>
              <a:rPr lang="en-US" sz="1000"/>
              <a:t>Cooperate with law enforcement personnel when they respond to the situation. After the violent incident is over, you must cooperate with the incident investigation conducted by the plan administrator, which includes completing the Violent Incident Log. We will provide affected employees with psychological assistance and counseling to reduce trauma and stress.</a:t>
            </a:r>
          </a:p>
          <a:p>
            <a:pPr marL="452527" marR="0" lvl="0" indent="-34290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06365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278"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US" dirty="0"/>
              <a:t>California Senate Bill No. 553, or SB 553,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the California Labor Code Section 6401.9 </a:t>
            </a:r>
            <a:r>
              <a:rPr lang="en-US" dirty="0"/>
              <a:t>require us to establish, implement, and maintain an effective workplace violence prevention plan.</a:t>
            </a:r>
          </a:p>
          <a:p>
            <a:pPr marL="171450" indent="-171450">
              <a:buFont typeface="Arial" panose="020B0604020202020204" pitchFamily="34" charset="0"/>
              <a:buChar char="•"/>
            </a:pPr>
            <a:r>
              <a:rPr lang="en-US" dirty="0"/>
              <a:t>We have implemented a violence prevention plan that is specific to our workplace. Employees were involved in creating and implementing the plan. </a:t>
            </a:r>
          </a:p>
          <a:p>
            <a:pPr marL="171450" indent="-171450">
              <a:buFont typeface="Arial" panose="020B0604020202020204" pitchFamily="34" charset="0"/>
              <a:buChar char="•"/>
            </a:pPr>
            <a:r>
              <a:rPr lang="en-US" dirty="0"/>
              <a:t>You’ll receive this training annually.</a:t>
            </a:r>
          </a:p>
          <a:p>
            <a:pPr marL="171450" indent="-171450">
              <a:buFont typeface="Arial" panose="020B0604020202020204" pitchFamily="34" charset="0"/>
              <a:buChar char="•"/>
            </a:pPr>
            <a:r>
              <a:rPr lang="en-US" dirty="0"/>
              <a:t>Initial hazard evaluation and inspections were completed when the plan was first created. Inspections will also take place after each incident of workplace violence and whenever we are made aware of a new hazard.  We will conduct ongoing workplace violence hazard inspections.</a:t>
            </a:r>
          </a:p>
          <a:p>
            <a:pPr marL="171450" indent="-171450">
              <a:buFont typeface="Arial" panose="020B0604020202020204" pitchFamily="34" charset="0"/>
              <a:buChar char="•"/>
            </a:pPr>
            <a:r>
              <a:rPr lang="en-US" dirty="0"/>
              <a:t>In addition to investigating workplace violence incidents, we will maintain an incident log along with other recordkeeping requirements.  </a:t>
            </a:r>
          </a:p>
        </p:txBody>
      </p:sp>
    </p:spTree>
    <p:extLst>
      <p:ext uri="{BB962C8B-B14F-4D97-AF65-F5344CB8AC3E}">
        <p14:creationId xmlns:p14="http://schemas.microsoft.com/office/powerpoint/2010/main" val="98450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Workplace violence is any act of violence or threat of violence that occurs in a place of employment, including:</a:t>
            </a:r>
          </a:p>
          <a:p>
            <a:pPr marL="171450" indent="-171450">
              <a:buFont typeface="Arial" panose="020B0604020202020204" pitchFamily="34" charset="0"/>
              <a:buChar char="•"/>
            </a:pPr>
            <a:r>
              <a:rPr lang="en-US"/>
              <a:t>The threat or use of physical force against an employee that results in, or has a high likelihood of resulting in, injury, psychological trauma, or stress, regardless of whether the employee sustains an injury.</a:t>
            </a:r>
          </a:p>
          <a:p>
            <a:pPr marL="171450" indent="-171450">
              <a:buFont typeface="Arial" panose="020B0604020202020204" pitchFamily="34" charset="0"/>
              <a:buChar char="•"/>
            </a:pPr>
            <a:r>
              <a:rPr lang="en-US"/>
              <a:t>An incident involving a threat or </a:t>
            </a:r>
            <a:r>
              <a:rPr lang="en-US" dirty="0"/>
              <a:t>the </a:t>
            </a:r>
            <a:r>
              <a:rPr lang="en-US"/>
              <a:t>use of a firearm or </a:t>
            </a:r>
            <a:r>
              <a:rPr lang="en-US" dirty="0"/>
              <a:t>another </a:t>
            </a:r>
            <a:r>
              <a:rPr lang="en-US"/>
              <a:t>dangerous weapon, including the use of common objects as weapons, regardless of whether the employee sustains an injury.</a:t>
            </a:r>
          </a:p>
          <a:p>
            <a:pPr marL="0" indent="0">
              <a:buFont typeface="Arial" panose="020B0604020202020204" pitchFamily="34" charset="0"/>
              <a:buNone/>
            </a:pPr>
            <a:endParaRPr lang="en-US"/>
          </a:p>
          <a:p>
            <a:pPr marL="0" indent="0">
              <a:buFont typeface="Arial" panose="020B0604020202020204" pitchFamily="34" charset="0"/>
              <a:buNone/>
            </a:pPr>
            <a:r>
              <a:rPr lang="en-US"/>
              <a:t>Workplace violence does not include lawful acts of self-defense or</a:t>
            </a:r>
            <a:r>
              <a:rPr lang="en-US" dirty="0"/>
              <a:t> the</a:t>
            </a:r>
            <a:r>
              <a:rPr lang="en-US"/>
              <a:t> defense of others.</a:t>
            </a:r>
          </a:p>
          <a:p>
            <a:endParaRPr lang="en-US"/>
          </a:p>
        </p:txBody>
      </p:sp>
    </p:spTree>
    <p:extLst>
      <p:ext uri="{BB962C8B-B14F-4D97-AF65-F5344CB8AC3E}">
        <p14:creationId xmlns:p14="http://schemas.microsoft.com/office/powerpoint/2010/main" val="203603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terms you should become familiar with throughout the session:</a:t>
            </a:r>
          </a:p>
          <a:p>
            <a:pPr marL="742950" marR="0" lvl="1" indent="-28575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 emergency is </a:t>
            </a:r>
            <a:r>
              <a:rPr lang="en-US" sz="1800" dirty="0">
                <a:effectLst/>
                <a:latin typeface="Calibri" panose="020F0502020204030204" pitchFamily="34" charset="0"/>
                <a:ea typeface="Calibri" panose="020F0502020204030204" pitchFamily="34" charset="0"/>
                <a:cs typeface="Times New Roman" panose="02020603050405020304" pitchFamily="18" charset="0"/>
              </a:rPr>
              <a:t>an </a:t>
            </a:r>
            <a:r>
              <a:rPr lang="en-US" sz="1800">
                <a:effectLst/>
                <a:latin typeface="Calibri" panose="020F0502020204030204" pitchFamily="34" charset="0"/>
                <a:ea typeface="Calibri" panose="020F0502020204030204" pitchFamily="34" charset="0"/>
                <a:cs typeface="Times New Roman" panose="02020603050405020304" pitchFamily="18" charset="0"/>
              </a:rPr>
              <a:t>unanticipated </a:t>
            </a:r>
            <a:r>
              <a:rPr lang="en-US" sz="1800" dirty="0">
                <a:effectLst/>
                <a:latin typeface="Calibri" panose="020F0502020204030204" pitchFamily="34" charset="0"/>
                <a:ea typeface="Calibri" panose="020F0502020204030204" pitchFamily="34" charset="0"/>
                <a:cs typeface="Times New Roman" panose="02020603050405020304" pitchFamily="18" charset="0"/>
              </a:rPr>
              <a:t>circumstance </a:t>
            </a:r>
            <a:r>
              <a:rPr lang="en-US" sz="1800">
                <a:effectLst/>
                <a:latin typeface="Calibri" panose="020F0502020204030204" pitchFamily="34" charset="0"/>
                <a:ea typeface="Calibri" panose="020F0502020204030204" pitchFamily="34" charset="0"/>
                <a:cs typeface="Times New Roman" panose="02020603050405020304" pitchFamily="18" charset="0"/>
              </a:rPr>
              <a:t>that can be </a:t>
            </a:r>
            <a:r>
              <a:rPr lang="en-US" sz="1800" dirty="0">
                <a:effectLst/>
                <a:latin typeface="Calibri" panose="020F0502020204030204" pitchFamily="34" charset="0"/>
                <a:ea typeface="Calibri" panose="020F0502020204030204" pitchFamily="34" charset="0"/>
                <a:cs typeface="Times New Roman" panose="02020603050405020304" pitchFamily="18" charset="0"/>
              </a:rPr>
              <a:t>life-threatening </a:t>
            </a:r>
            <a:r>
              <a:rPr lang="en-US" sz="1800">
                <a:effectLst/>
                <a:latin typeface="Calibri" panose="020F0502020204030204" pitchFamily="34" charset="0"/>
                <a:ea typeface="Calibri" panose="020F0502020204030204" pitchFamily="34" charset="0"/>
                <a:cs typeface="Times New Roman" panose="02020603050405020304" pitchFamily="18" charset="0"/>
              </a:rPr>
              <a:t>or pose a risk of significant injuries to employees or other people.</a:t>
            </a:r>
          </a:p>
          <a:p>
            <a:pPr marL="742950" marR="0" lvl="1" indent="-28575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Engineering controls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aspects </a:t>
            </a:r>
            <a:r>
              <a:rPr lang="en-US" sz="1800">
                <a:effectLst/>
                <a:latin typeface="Calibri" panose="020F0502020204030204" pitchFamily="34" charset="0"/>
                <a:ea typeface="Calibri" panose="020F0502020204030204" pitchFamily="34" charset="0"/>
                <a:cs typeface="Times New Roman" panose="02020603050405020304" pitchFamily="18" charset="0"/>
              </a:rPr>
              <a:t>of the built space or a device that removes a hazard from the workplace or creates a barrier between the worker and the hazard.</a:t>
            </a:r>
          </a:p>
          <a:p>
            <a:pPr marL="742950" marR="0" lvl="1" indent="-28575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log refers to the violent incident log</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plan refers to our workplace violence prevention plan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 threat of violence is any verbal or written statement, including, but not limited to, texts, electronic messages, social media messages, or other online posts, or any behavioral or physical conduct that conveys an intent, or that is reasonably perceived to convey an intent, to cause physical harm or to place someone in fear of physical harm and that serves no legitimate purpose.</a:t>
            </a:r>
          </a:p>
          <a:p>
            <a:pPr marL="742950" marR="0" lvl="1" indent="-28575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Work practice or administrative controls are procedures and rules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a:t>
            </a:r>
            <a:r>
              <a:rPr lang="en-US" sz="1800">
                <a:effectLst/>
                <a:latin typeface="Calibri" panose="020F0502020204030204" pitchFamily="34" charset="0"/>
                <a:ea typeface="Calibri" panose="020F0502020204030204" pitchFamily="34" charset="0"/>
                <a:cs typeface="Times New Roman" panose="02020603050405020304" pitchFamily="18" charset="0"/>
              </a:rPr>
              <a:t> are used to effectively reduce workplace violence hazards.</a:t>
            </a:r>
            <a:endParaRPr lang="en-US"/>
          </a:p>
        </p:txBody>
      </p:sp>
    </p:spTree>
    <p:extLst>
      <p:ext uri="{BB962C8B-B14F-4D97-AF65-F5344CB8AC3E}">
        <p14:creationId xmlns:p14="http://schemas.microsoft.com/office/powerpoint/2010/main" val="319039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15" marR="0" lvl="0" indent="0">
              <a:lnSpc>
                <a:spcPct val="107000"/>
              </a:lnSpc>
              <a:spcBef>
                <a:spcPts val="0"/>
              </a:spcBef>
              <a:spcAft>
                <a:spcPts val="0"/>
              </a:spcAft>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We have a zero-tolerance policy regarding violence at our facility.</a:t>
            </a:r>
            <a:r>
              <a:rPr lang="en-US" sz="10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To reduce the possibility of a workplace violence event, we’ve developed, with your input, a comprehensive workplace violence prevention plan, which is required under California’s Occupational Safety and Health Administration, or Cal/OSHA’s, Workplace Violence Prevention Rule. A copy of the plan is available to you from </a:t>
            </a:r>
            <a:r>
              <a:rPr lang="en-US" sz="1000" b="1" i="1" dirty="0">
                <a:effectLst/>
                <a:latin typeface="Calibri" panose="020F0502020204030204" pitchFamily="34" charset="0"/>
                <a:ea typeface="Calibri" panose="020F0502020204030204" pitchFamily="34" charset="0"/>
                <a:cs typeface="Times New Roman" panose="02020603050405020304" pitchFamily="18" charset="0"/>
              </a:rPr>
              <a:t>[Plan Administrator].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15" marR="0" lvl="0" indent="0">
              <a:lnSpc>
                <a:spcPct val="107000"/>
              </a:lnSpc>
              <a:spcBef>
                <a:spcPts val="0"/>
              </a:spcBef>
              <a:spcAft>
                <a:spcPts val="800"/>
              </a:spcAft>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15" marR="0" lvl="0" indent="0">
              <a:lnSpc>
                <a:spcPct val="107000"/>
              </a:lnSpc>
              <a:spcBef>
                <a:spcPts val="0"/>
              </a:spcBef>
              <a:spcAft>
                <a:spcPts val="800"/>
              </a:spcAft>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You can participate in any revisions of the plan by </a:t>
            </a:r>
            <a:r>
              <a:rPr lang="en-US" sz="1000" b="1" i="1" dirty="0">
                <a:effectLst/>
                <a:latin typeface="Calibri" panose="020F0502020204030204" pitchFamily="34" charset="0"/>
                <a:ea typeface="Calibri" panose="020F0502020204030204" pitchFamily="34" charset="0"/>
                <a:cs typeface="Times New Roman" panose="02020603050405020304" pitchFamily="18" charset="0"/>
              </a:rPr>
              <a:t>[insert how employees can participate].</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p>
          <a:p>
            <a:pPr marL="342915" marR="0" lvl="0" indent="0">
              <a:lnSpc>
                <a:spcPct val="107000"/>
              </a:lnSpc>
              <a:spcBef>
                <a:spcPts val="0"/>
              </a:spcBef>
              <a:spcAft>
                <a:spcPts val="800"/>
              </a:spcAft>
              <a:buNone/>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p>
            <a:pPr marL="342915" marR="0" lvl="0" indent="0">
              <a:lnSpc>
                <a:spcPct val="107000"/>
              </a:lnSpc>
              <a:spcBef>
                <a:spcPts val="0"/>
              </a:spcBef>
              <a:spcAft>
                <a:spcPts val="800"/>
              </a:spcAft>
              <a:buNone/>
            </a:pPr>
            <a:r>
              <a:rPr lang="en-US" sz="1000" b="0" dirty="0">
                <a:effectLst/>
                <a:latin typeface="Calibri" panose="020F0502020204030204" pitchFamily="34" charset="0"/>
                <a:ea typeface="Calibri" panose="020F0502020204030204" pitchFamily="34" charset="0"/>
                <a:cs typeface="Times New Roman" panose="02020603050405020304" pitchFamily="18" charset="0"/>
              </a:rPr>
              <a:t>The elements of our plan include:</a:t>
            </a:r>
          </a:p>
          <a:p>
            <a:pPr marL="342915" marR="0" lvl="0" indent="0">
              <a:lnSpc>
                <a:spcPct val="107000"/>
              </a:lnSpc>
              <a:spcBef>
                <a:spcPts val="0"/>
              </a:spcBef>
              <a:spcAft>
                <a:spcPts val="800"/>
              </a:spcAft>
              <a:buNone/>
            </a:pP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p>
            <a:pPr marL="514365" marR="0" lvl="0" indent="-171450">
              <a:lnSpc>
                <a:spcPct val="107000"/>
              </a:lnSpc>
              <a:spcBef>
                <a:spcPts val="0"/>
              </a:spcBef>
              <a:spcAft>
                <a:spcPts val="800"/>
              </a:spcAft>
              <a:buFont typeface="Arial" panose="020B0604020202020204" pitchFamily="34" charset="0"/>
              <a:buChar char="•"/>
            </a:pPr>
            <a:r>
              <a:rPr lang="en-US" sz="1000" b="0" dirty="0">
                <a:effectLst/>
                <a:latin typeface="Calibri" panose="020F0502020204030204" pitchFamily="34" charset="0"/>
                <a:ea typeface="Calibri" panose="020F0502020204030204" pitchFamily="34" charset="0"/>
                <a:cs typeface="Times New Roman" panose="02020603050405020304" pitchFamily="18" charset="0"/>
              </a:rPr>
              <a:t>A hazard assessment</a:t>
            </a:r>
          </a:p>
          <a:p>
            <a:pPr marL="514365" marR="0" lvl="0" indent="-171450">
              <a:lnSpc>
                <a:spcPct val="107000"/>
              </a:lnSpc>
              <a:spcBef>
                <a:spcPts val="0"/>
              </a:spcBef>
              <a:spcAft>
                <a:spcPts val="800"/>
              </a:spcAft>
              <a:buFont typeface="Arial" panose="020B0604020202020204" pitchFamily="34" charset="0"/>
              <a:buChar char="•"/>
            </a:pPr>
            <a:r>
              <a:rPr lang="en-US" sz="1000" b="0" dirty="0">
                <a:effectLst/>
                <a:latin typeface="Calibri" panose="020F0502020204030204" pitchFamily="34" charset="0"/>
                <a:ea typeface="Calibri" panose="020F0502020204030204" pitchFamily="34" charset="0"/>
                <a:cs typeface="Times New Roman" panose="02020603050405020304" pitchFamily="18" charset="0"/>
              </a:rPr>
              <a:t>Work practices and procedures</a:t>
            </a:r>
          </a:p>
          <a:p>
            <a:pPr marL="514365" marR="0" lvl="0" indent="-171450">
              <a:lnSpc>
                <a:spcPct val="107000"/>
              </a:lnSpc>
              <a:spcBef>
                <a:spcPts val="0"/>
              </a:spcBef>
              <a:spcAft>
                <a:spcPts val="800"/>
              </a:spcAft>
              <a:buFont typeface="Arial" panose="020B0604020202020204" pitchFamily="34" charset="0"/>
              <a:buChar char="•"/>
            </a:pPr>
            <a:r>
              <a:rPr lang="en-US" sz="1000" b="0" dirty="0">
                <a:effectLst/>
                <a:latin typeface="Calibri" panose="020F0502020204030204" pitchFamily="34" charset="0"/>
                <a:ea typeface="Calibri" panose="020F0502020204030204" pitchFamily="34" charset="0"/>
                <a:cs typeface="Times New Roman" panose="02020603050405020304" pitchFamily="18" charset="0"/>
              </a:rPr>
              <a:t>Incident response</a:t>
            </a:r>
          </a:p>
          <a:p>
            <a:pPr marL="514365" marR="0" lvl="0" indent="-171450">
              <a:lnSpc>
                <a:spcPct val="107000"/>
              </a:lnSpc>
              <a:spcBef>
                <a:spcPts val="0"/>
              </a:spcBef>
              <a:spcAft>
                <a:spcPts val="800"/>
              </a:spcAft>
              <a:buFont typeface="Arial" panose="020B0604020202020204" pitchFamily="34" charset="0"/>
              <a:buChar char="•"/>
            </a:pPr>
            <a:r>
              <a:rPr lang="en-US" sz="1000" b="0" dirty="0">
                <a:effectLst/>
                <a:latin typeface="Calibri" panose="020F0502020204030204" pitchFamily="34" charset="0"/>
                <a:ea typeface="Calibri" panose="020F0502020204030204" pitchFamily="34" charset="0"/>
                <a:cs typeface="Times New Roman" panose="02020603050405020304" pitchFamily="18" charset="0"/>
              </a:rPr>
              <a:t>Training</a:t>
            </a:r>
          </a:p>
          <a:p>
            <a:pPr marL="514365" marR="0" lvl="0" indent="-171450">
              <a:lnSpc>
                <a:spcPct val="107000"/>
              </a:lnSpc>
              <a:spcBef>
                <a:spcPts val="0"/>
              </a:spcBef>
              <a:spcAft>
                <a:spcPts val="800"/>
              </a:spcAft>
              <a:buFont typeface="Arial" panose="020B0604020202020204" pitchFamily="34" charset="0"/>
              <a:buChar char="•"/>
            </a:pPr>
            <a:r>
              <a:rPr lang="en-US" sz="1000" b="0" dirty="0">
                <a:effectLst/>
                <a:latin typeface="Calibri" panose="020F0502020204030204" pitchFamily="34" charset="0"/>
                <a:ea typeface="Calibri" panose="020F0502020204030204" pitchFamily="34" charset="0"/>
                <a:cs typeface="Times New Roman" panose="02020603050405020304" pitchFamily="18" charset="0"/>
              </a:rPr>
              <a:t>Recordkeeping</a:t>
            </a:r>
          </a:p>
        </p:txBody>
      </p:sp>
    </p:spTree>
    <p:extLst>
      <p:ext uri="{BB962C8B-B14F-4D97-AF65-F5344CB8AC3E}">
        <p14:creationId xmlns:p14="http://schemas.microsoft.com/office/powerpoint/2010/main" val="117811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8" rtl="0" eaLnBrk="1" fontAlgn="auto" latinLnBrk="0" hangingPunct="1">
              <a:lnSpc>
                <a:spcPct val="100000"/>
              </a:lnSpc>
              <a:spcBef>
                <a:spcPts val="634"/>
              </a:spcBef>
              <a:spcAft>
                <a:spcPts val="0"/>
              </a:spcAft>
              <a:buClrTx/>
              <a:buSzTx/>
              <a:buFontTx/>
              <a:buNone/>
              <a:tabLst/>
              <a:defRPr/>
            </a:pPr>
            <a:r>
              <a:rPr lang="en-US"/>
              <a:t>The first component of the plan is the hazard assessment, which includes a review of records and a workplace security analysis to identify workplace violence risk factors. You are encouraged to report any situations in which you feel unsafe or any circumstances you feel may have the potential for violent incidents. You can report concerns by </a:t>
            </a:r>
            <a:r>
              <a:rPr lang="en-US" b="1" i="1"/>
              <a:t>[insert way for employees to report concerns].</a:t>
            </a:r>
            <a:r>
              <a:rPr lang="en-US"/>
              <a:t> </a:t>
            </a:r>
            <a:r>
              <a:rPr lang="en-US" b="0" i="0"/>
              <a:t>We will discuss workplace violence risk factors in more detail later in the session.</a:t>
            </a:r>
            <a:endParaRPr lang="en-US" b="1" i="1"/>
          </a:p>
        </p:txBody>
      </p:sp>
    </p:spTree>
    <p:extLst>
      <p:ext uri="{BB962C8B-B14F-4D97-AF65-F5344CB8AC3E}">
        <p14:creationId xmlns:p14="http://schemas.microsoft.com/office/powerpoint/2010/main" val="56595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Following the hazard assessment, engineering and administrative controls and work practices are put in place to reduce the risk of workplace violence and injury.</a:t>
            </a:r>
          </a:p>
          <a:p>
            <a:pPr marL="0" indent="0">
              <a:buFont typeface="Arial" panose="020B0604020202020204" pitchFamily="34" charset="0"/>
              <a:buNone/>
            </a:pPr>
            <a:r>
              <a:rPr lang="en-US"/>
              <a:t>Examples of engineering controls include:</a:t>
            </a:r>
          </a:p>
          <a:p>
            <a:pPr marL="171450" indent="-171450">
              <a:buFont typeface="Arial" panose="020B0604020202020204" pitchFamily="34" charset="0"/>
              <a:buChar char="•"/>
            </a:pPr>
            <a:r>
              <a:rPr lang="en-US"/>
              <a:t>Security cameras, silent alarms, and other security equipment </a:t>
            </a:r>
            <a:r>
              <a:rPr lang="en-US" dirty="0"/>
              <a:t>that </a:t>
            </a:r>
            <a:r>
              <a:rPr lang="en-US"/>
              <a:t>can warn of threats and trigger emergency response</a:t>
            </a:r>
            <a:r>
              <a:rPr lang="en-US" dirty="0"/>
              <a:t>;</a:t>
            </a:r>
            <a:endParaRPr lang="en-US"/>
          </a:p>
          <a:p>
            <a:pPr marL="171450" indent="-171450">
              <a:buFont typeface="Arial" panose="020B0604020202020204" pitchFamily="34" charset="0"/>
              <a:buChar char="•"/>
            </a:pPr>
            <a:r>
              <a:rPr lang="en-US"/>
              <a:t>Controlling access to the facility with locked doors, employee badges, and other measures to keep unauthorized people out of the workplace</a:t>
            </a:r>
            <a:r>
              <a:rPr lang="en-US" dirty="0"/>
              <a:t>; </a:t>
            </a:r>
            <a:r>
              <a:rPr lang="en-US" i="1" dirty="0"/>
              <a:t>and</a:t>
            </a:r>
            <a:r>
              <a:rPr lang="en-US" dirty="0"/>
              <a:t> </a:t>
            </a:r>
            <a:endParaRPr lang="en-US"/>
          </a:p>
          <a:p>
            <a:pPr marL="171450" indent="-171450">
              <a:buFont typeface="Arial" panose="020B0604020202020204" pitchFamily="34" charset="0"/>
              <a:buChar char="•"/>
            </a:pPr>
            <a:r>
              <a:rPr lang="en-US"/>
              <a:t>Keeping the workplace </a:t>
            </a:r>
            <a:r>
              <a:rPr lang="en-US" dirty="0"/>
              <a:t>well lit </a:t>
            </a:r>
            <a:r>
              <a:rPr lang="en-US"/>
              <a:t>inside and outside to discourage crime and other potential violence. </a:t>
            </a:r>
          </a:p>
          <a:p>
            <a:pPr marL="0" indent="0">
              <a:buFont typeface="Arial" panose="020B0604020202020204" pitchFamily="34" charset="0"/>
              <a:buNone/>
            </a:pPr>
            <a:endParaRPr lang="en-US"/>
          </a:p>
          <a:p>
            <a:pPr marL="0" indent="0">
              <a:buFont typeface="Arial" panose="020B0604020202020204" pitchFamily="34" charset="0"/>
              <a:buNone/>
            </a:pPr>
            <a:r>
              <a:rPr lang="en-US"/>
              <a:t>Examples of administrative controls and work practices include:</a:t>
            </a:r>
          </a:p>
          <a:p>
            <a:pPr marL="171450" indent="-171450">
              <a:buFont typeface="Arial" panose="020B0604020202020204" pitchFamily="34" charset="0"/>
              <a:buChar char="•"/>
            </a:pPr>
            <a:r>
              <a:rPr lang="en-US"/>
              <a:t>Establishing procedures for reporting problem behavior on the part of coworkers, customers, and others to help identify a potential problem before it escalates</a:t>
            </a:r>
            <a:r>
              <a:rPr lang="en-US" dirty="0"/>
              <a:t>;</a:t>
            </a:r>
            <a:endParaRPr lang="en-US"/>
          </a:p>
          <a:p>
            <a:pPr marL="171450" indent="-171450">
              <a:buFont typeface="Arial" panose="020B0604020202020204" pitchFamily="34" charset="0"/>
              <a:buChar char="•"/>
            </a:pPr>
            <a:r>
              <a:rPr lang="en-US"/>
              <a:t>Using conflict resolution techniques to help you deal more effectively with situations that could erupt into violence</a:t>
            </a:r>
            <a:r>
              <a:rPr lang="en-US" dirty="0"/>
              <a:t>; </a:t>
            </a:r>
            <a:r>
              <a:rPr lang="en-US" i="1" dirty="0"/>
              <a:t>and</a:t>
            </a:r>
            <a:endParaRPr lang="en-US"/>
          </a:p>
          <a:p>
            <a:pPr marL="171450" indent="-171450">
              <a:buFont typeface="Arial" panose="020B0604020202020204" pitchFamily="34" charset="0"/>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Using a "buddy" system for specified emergency events.</a:t>
            </a:r>
          </a:p>
          <a:p>
            <a:pPr marL="171450" indent="-171450">
              <a:buFont typeface="Arial" panose="020B0604020202020204" pitchFamily="34" charset="0"/>
              <a:buChar char="•"/>
            </a:pPr>
            <a:endParaRPr lang="en-US" sz="1800">
              <a:effectLst/>
              <a:latin typeface="Arial" panose="020B0604020202020204" pitchFamily="34" charset="0"/>
              <a:cs typeface="Times New Roman" panose="02020603050405020304" pitchFamily="18" charset="0"/>
            </a:endParaRPr>
          </a:p>
          <a:p>
            <a:pPr marL="0" indent="0">
              <a:buFont typeface="Arial" panose="020B0604020202020204" pitchFamily="34" charset="0"/>
              <a:buNone/>
            </a:pPr>
            <a:r>
              <a:rPr lang="en-US" sz="1800">
                <a:effectLst/>
                <a:latin typeface="Arial" panose="020B0604020202020204" pitchFamily="34" charset="0"/>
                <a:cs typeface="Times New Roman" panose="02020603050405020304" pitchFamily="18" charset="0"/>
              </a:rPr>
              <a:t>Later in the course</a:t>
            </a:r>
            <a:r>
              <a:rPr lang="en-US" sz="1800" dirty="0">
                <a:effectLst/>
                <a:latin typeface="Arial" panose="020B0604020202020204" pitchFamily="34" charset="0"/>
                <a:cs typeface="Times New Roman" panose="02020603050405020304" pitchFamily="18" charset="0"/>
              </a:rPr>
              <a:t>,</a:t>
            </a:r>
            <a:r>
              <a:rPr lang="en-US" sz="1800">
                <a:effectLst/>
                <a:latin typeface="Arial" panose="020B0604020202020204" pitchFamily="34" charset="0"/>
                <a:cs typeface="Times New Roman" panose="02020603050405020304" pitchFamily="18" charset="0"/>
              </a:rPr>
              <a:t> we will discuss the engineering and administrative controls we have put in place at our facility.</a:t>
            </a:r>
            <a:endParaRPr lang="en-US"/>
          </a:p>
          <a:p>
            <a:endParaRPr lang="en-US"/>
          </a:p>
        </p:txBody>
      </p:sp>
    </p:spTree>
    <p:extLst>
      <p:ext uri="{BB962C8B-B14F-4D97-AF65-F5344CB8AC3E}">
        <p14:creationId xmlns:p14="http://schemas.microsoft.com/office/powerpoint/2010/main" val="1727788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ontent - Blank">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58BDBC50-FA9F-49AA-82E3-7D616AF7F011}"/>
              </a:ext>
            </a:extLst>
          </p:cNvPr>
          <p:cNvSpPr>
            <a:spLocks noGrp="1"/>
          </p:cNvSpPr>
          <p:nvPr>
            <p:ph type="title" hasCustomPrompt="1"/>
          </p:nvPr>
        </p:nvSpPr>
        <p:spPr>
          <a:xfrm>
            <a:off x="83127" y="301538"/>
            <a:ext cx="8853055" cy="383216"/>
          </a:xfrm>
          <a:prstGeom prst="rect">
            <a:avLst/>
          </a:prstGeom>
        </p:spPr>
        <p:txBody>
          <a:bodyPr anchor="ctr" anchorCtr="0">
            <a:noAutofit/>
          </a:bodyPr>
          <a:lstStyle>
            <a:lvl1pPr>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a:t>Type in Screen Title</a:t>
            </a:r>
          </a:p>
        </p:txBody>
      </p:sp>
      <p:sp>
        <p:nvSpPr>
          <p:cNvPr id="4" name="Text Placeholder">
            <a:extLst>
              <a:ext uri="{FF2B5EF4-FFF2-40B4-BE49-F238E27FC236}">
                <a16:creationId xmlns:a16="http://schemas.microsoft.com/office/drawing/2014/main" id="{C34A2EDA-B298-4CFD-B24A-3A1BBFD0476C}"/>
              </a:ext>
            </a:extLst>
          </p:cNvPr>
          <p:cNvSpPr>
            <a:spLocks noGrp="1"/>
          </p:cNvSpPr>
          <p:nvPr>
            <p:ph type="body" sz="quarter" idx="10"/>
          </p:nvPr>
        </p:nvSpPr>
        <p:spPr>
          <a:xfrm>
            <a:off x="308664" y="1289050"/>
            <a:ext cx="5466085" cy="5267412"/>
          </a:xfrm>
          <a:prstGeom prst="rect">
            <a:avLst/>
          </a:prstGeom>
          <a:ln>
            <a:noFill/>
          </a:ln>
        </p:spPr>
        <p:txBody>
          <a:bodyPr/>
          <a:lstStyle>
            <a:lvl1pPr marL="274320" indent="-158349">
              <a:lnSpc>
                <a:spcPts val="2500"/>
              </a:lnSpc>
              <a:spcBef>
                <a:spcPts val="1200"/>
              </a:spcBef>
              <a:spcAft>
                <a:spcPts val="0"/>
              </a:spcAft>
              <a:buFont typeface="Arial" panose="020B0604020202020204" pitchFamily="34" charset="0"/>
              <a:buChar char="•"/>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a:t>Edit Master text styles</a:t>
            </a:r>
          </a:p>
          <a:p>
            <a:pPr lvl="1"/>
            <a:r>
              <a:rPr lang="en-US"/>
              <a:t> Second level</a:t>
            </a:r>
          </a:p>
        </p:txBody>
      </p:sp>
    </p:spTree>
    <p:custDataLst>
      <p:tags r:id="rId1"/>
    </p:custDataLst>
    <p:extLst>
      <p:ext uri="{BB962C8B-B14F-4D97-AF65-F5344CB8AC3E}">
        <p14:creationId xmlns:p14="http://schemas.microsoft.com/office/powerpoint/2010/main" val="95516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rcle + Bullets B">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581137-E1AC-221A-4F1D-F86695954D5C}"/>
              </a:ext>
            </a:extLst>
          </p:cNvPr>
          <p:cNvPicPr>
            <a:picLocks noChangeAspect="1"/>
          </p:cNvPicPr>
          <p:nvPr userDrawn="1"/>
        </p:nvPicPr>
        <p:blipFill rotWithShape="1">
          <a:blip r:embed="rId3"/>
          <a:srcRect t="11154"/>
          <a:stretch/>
        </p:blipFill>
        <p:spPr>
          <a:xfrm>
            <a:off x="-1" y="762000"/>
            <a:ext cx="12192001" cy="5900770"/>
          </a:xfrm>
          <a:prstGeom prst="rect">
            <a:avLst/>
          </a:prstGeom>
        </p:spPr>
      </p:pic>
      <p:sp>
        <p:nvSpPr>
          <p:cNvPr id="3" name="Title">
            <a:extLst>
              <a:ext uri="{FF2B5EF4-FFF2-40B4-BE49-F238E27FC236}">
                <a16:creationId xmlns:a16="http://schemas.microsoft.com/office/drawing/2014/main" id="{58BDBC50-FA9F-49AA-82E3-7D616AF7F011}"/>
              </a:ext>
            </a:extLst>
          </p:cNvPr>
          <p:cNvSpPr>
            <a:spLocks noGrp="1"/>
          </p:cNvSpPr>
          <p:nvPr>
            <p:ph type="title" hasCustomPrompt="1"/>
          </p:nvPr>
        </p:nvSpPr>
        <p:spPr>
          <a:xfrm>
            <a:off x="83127" y="301538"/>
            <a:ext cx="8853055" cy="383216"/>
          </a:xfrm>
          <a:prstGeom prst="rect">
            <a:avLst/>
          </a:prstGeom>
        </p:spPr>
        <p:txBody>
          <a:bodyPr anchor="ctr" anchorCtr="0">
            <a:noAutofit/>
          </a:bodyPr>
          <a:lstStyle>
            <a:lvl1pPr>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a:t>Type in Screen Title</a:t>
            </a:r>
          </a:p>
        </p:txBody>
      </p:sp>
      <p:sp>
        <p:nvSpPr>
          <p:cNvPr id="5" name="Text Placeholder">
            <a:extLst>
              <a:ext uri="{FF2B5EF4-FFF2-40B4-BE49-F238E27FC236}">
                <a16:creationId xmlns:a16="http://schemas.microsoft.com/office/drawing/2014/main" id="{AB1B2B25-7B1D-A388-6F14-B59BB24C22CD}"/>
              </a:ext>
            </a:extLst>
          </p:cNvPr>
          <p:cNvSpPr>
            <a:spLocks noGrp="1"/>
          </p:cNvSpPr>
          <p:nvPr>
            <p:ph type="body" sz="quarter" idx="13"/>
          </p:nvPr>
        </p:nvSpPr>
        <p:spPr>
          <a:xfrm>
            <a:off x="3799843" y="2060693"/>
            <a:ext cx="7823428" cy="524957"/>
          </a:xfrm>
          <a:prstGeom prst="roundRect">
            <a:avLst>
              <a:gd name="adj" fmla="val 50000"/>
            </a:avLst>
          </a:prstGeom>
          <a:solidFill>
            <a:srgbClr val="BDE164">
              <a:alpha val="50000"/>
            </a:srgbClr>
          </a:solidFill>
        </p:spPr>
        <p:txBody>
          <a:bodyPr lIns="1920240" anchor="ctr" anchorCtr="0"/>
          <a:lstStyle>
            <a:lvl1pPr marL="0" algn="l">
              <a:lnSpc>
                <a:spcPts val="2500"/>
              </a:lnSpc>
              <a:spcBef>
                <a:spcPts val="1200"/>
              </a:spcBef>
              <a:spcAft>
                <a:spcPts val="0"/>
              </a:spcAft>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a:p>
        </p:txBody>
      </p:sp>
      <p:sp>
        <p:nvSpPr>
          <p:cNvPr id="10" name="Text Placeholder">
            <a:extLst>
              <a:ext uri="{FF2B5EF4-FFF2-40B4-BE49-F238E27FC236}">
                <a16:creationId xmlns:a16="http://schemas.microsoft.com/office/drawing/2014/main" id="{CC0979C9-0AFC-AE98-9616-0BFC9F2A035A}"/>
              </a:ext>
            </a:extLst>
          </p:cNvPr>
          <p:cNvSpPr>
            <a:spLocks noGrp="1"/>
          </p:cNvSpPr>
          <p:nvPr>
            <p:ph type="body" sz="quarter" idx="30"/>
          </p:nvPr>
        </p:nvSpPr>
        <p:spPr>
          <a:xfrm>
            <a:off x="3799843" y="2869494"/>
            <a:ext cx="7823428" cy="524957"/>
          </a:xfrm>
          <a:prstGeom prst="roundRect">
            <a:avLst>
              <a:gd name="adj" fmla="val 50000"/>
            </a:avLst>
          </a:prstGeom>
          <a:solidFill>
            <a:srgbClr val="BDE164">
              <a:alpha val="50000"/>
            </a:srgbClr>
          </a:solidFill>
        </p:spPr>
        <p:txBody>
          <a:bodyPr lIns="1920240" anchor="ctr" anchorCtr="0"/>
          <a:lstStyle>
            <a:lvl1pPr marL="0" algn="l">
              <a:lnSpc>
                <a:spcPts val="2500"/>
              </a:lnSpc>
              <a:spcBef>
                <a:spcPts val="1200"/>
              </a:spcBef>
              <a:spcAft>
                <a:spcPts val="0"/>
              </a:spcAft>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a:p>
        </p:txBody>
      </p:sp>
      <p:sp>
        <p:nvSpPr>
          <p:cNvPr id="11" name="Text Placeholder">
            <a:extLst>
              <a:ext uri="{FF2B5EF4-FFF2-40B4-BE49-F238E27FC236}">
                <a16:creationId xmlns:a16="http://schemas.microsoft.com/office/drawing/2014/main" id="{0F2160E9-BE9C-6721-0F79-BE2AF513FE83}"/>
              </a:ext>
            </a:extLst>
          </p:cNvPr>
          <p:cNvSpPr>
            <a:spLocks noGrp="1"/>
          </p:cNvSpPr>
          <p:nvPr>
            <p:ph type="body" sz="quarter" idx="31"/>
          </p:nvPr>
        </p:nvSpPr>
        <p:spPr>
          <a:xfrm>
            <a:off x="3799843" y="3693754"/>
            <a:ext cx="7823428" cy="524957"/>
          </a:xfrm>
          <a:prstGeom prst="roundRect">
            <a:avLst>
              <a:gd name="adj" fmla="val 50000"/>
            </a:avLst>
          </a:prstGeom>
          <a:solidFill>
            <a:srgbClr val="BDE164">
              <a:alpha val="50000"/>
            </a:srgbClr>
          </a:solidFill>
        </p:spPr>
        <p:txBody>
          <a:bodyPr lIns="1920240" anchor="ctr" anchorCtr="0"/>
          <a:lstStyle>
            <a:lvl1pPr marL="0" algn="l">
              <a:lnSpc>
                <a:spcPts val="2500"/>
              </a:lnSpc>
              <a:spcBef>
                <a:spcPts val="1200"/>
              </a:spcBef>
              <a:spcAft>
                <a:spcPts val="0"/>
              </a:spcAft>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a:p>
        </p:txBody>
      </p:sp>
      <p:sp>
        <p:nvSpPr>
          <p:cNvPr id="12" name="Text Placeholder">
            <a:extLst>
              <a:ext uri="{FF2B5EF4-FFF2-40B4-BE49-F238E27FC236}">
                <a16:creationId xmlns:a16="http://schemas.microsoft.com/office/drawing/2014/main" id="{270D69E4-02EB-CBF2-8A59-010D75BA9F90}"/>
              </a:ext>
            </a:extLst>
          </p:cNvPr>
          <p:cNvSpPr>
            <a:spLocks noGrp="1"/>
          </p:cNvSpPr>
          <p:nvPr>
            <p:ph type="body" sz="quarter" idx="32"/>
          </p:nvPr>
        </p:nvSpPr>
        <p:spPr>
          <a:xfrm>
            <a:off x="3799843" y="4500215"/>
            <a:ext cx="7823428" cy="524957"/>
          </a:xfrm>
          <a:prstGeom prst="roundRect">
            <a:avLst>
              <a:gd name="adj" fmla="val 50000"/>
            </a:avLst>
          </a:prstGeom>
          <a:solidFill>
            <a:srgbClr val="BDE164">
              <a:alpha val="50000"/>
            </a:srgbClr>
          </a:solidFill>
        </p:spPr>
        <p:txBody>
          <a:bodyPr lIns="1920240" anchor="ctr" anchorCtr="0"/>
          <a:lstStyle>
            <a:lvl1pPr marL="0" algn="l">
              <a:lnSpc>
                <a:spcPts val="2500"/>
              </a:lnSpc>
              <a:spcBef>
                <a:spcPts val="1200"/>
              </a:spcBef>
              <a:spcAft>
                <a:spcPts val="0"/>
              </a:spcAft>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a:p>
        </p:txBody>
      </p:sp>
      <p:sp>
        <p:nvSpPr>
          <p:cNvPr id="6" name="Oval 5">
            <a:extLst>
              <a:ext uri="{FF2B5EF4-FFF2-40B4-BE49-F238E27FC236}">
                <a16:creationId xmlns:a16="http://schemas.microsoft.com/office/drawing/2014/main" id="{2A0194DC-EBFD-3B55-7DCE-DE1F965FA885}"/>
              </a:ext>
            </a:extLst>
          </p:cNvPr>
          <p:cNvSpPr/>
          <p:nvPr userDrawn="1"/>
        </p:nvSpPr>
        <p:spPr>
          <a:xfrm>
            <a:off x="446758" y="1113973"/>
            <a:ext cx="5194627" cy="5194627"/>
          </a:xfrm>
          <a:prstGeom prst="ellipse">
            <a:avLst/>
          </a:prstGeom>
          <a:solidFill>
            <a:schemeClr val="bg1"/>
          </a:solidFill>
          <a:ln w="28575">
            <a:solidFill>
              <a:srgbClr val="BDE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Picture Frame 1">
            <a:extLst>
              <a:ext uri="{FF2B5EF4-FFF2-40B4-BE49-F238E27FC236}">
                <a16:creationId xmlns:a16="http://schemas.microsoft.com/office/drawing/2014/main" id="{49FE5006-B791-B73E-B36D-9944AA7A0035}"/>
              </a:ext>
            </a:extLst>
          </p:cNvPr>
          <p:cNvSpPr>
            <a:spLocks noGrp="1"/>
          </p:cNvSpPr>
          <p:nvPr>
            <p:ph type="pic" sz="quarter" idx="26"/>
          </p:nvPr>
        </p:nvSpPr>
        <p:spPr>
          <a:xfrm>
            <a:off x="568729" y="1255999"/>
            <a:ext cx="4939706" cy="4924463"/>
          </a:xfrm>
          <a:prstGeom prst="ellipse">
            <a:avLst/>
          </a:prstGeom>
          <a:solidFill>
            <a:schemeClr val="accent4">
              <a:lumMod val="20000"/>
              <a:lumOff val="80000"/>
            </a:schemeClr>
          </a:solidFill>
          <a:effectLst/>
        </p:spPr>
        <p:txBody>
          <a:bodyPr anchor="ctr" anchorCtr="0"/>
          <a:lstStyle>
            <a:lvl1pPr algn="ctr">
              <a:defRPr>
                <a:latin typeface="Calibri" panose="020F0502020204030204" pitchFamily="34" charset="0"/>
                <a:cs typeface="Calibri" panose="020F0502020204030204" pitchFamily="34" charset="0"/>
              </a:defRPr>
            </a:lvl1pPr>
          </a:lstStyle>
          <a:p>
            <a:endParaRPr lang="en-US"/>
          </a:p>
        </p:txBody>
      </p:sp>
    </p:spTree>
    <p:custDataLst>
      <p:tags r:id="rId1"/>
    </p:custDataLst>
    <p:extLst>
      <p:ext uri="{BB962C8B-B14F-4D97-AF65-F5344CB8AC3E}">
        <p14:creationId xmlns:p14="http://schemas.microsoft.com/office/powerpoint/2010/main" val="346522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B951-F4E7-262A-C682-E1EA3B204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530132-13D9-126A-C883-11E3ABBB9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710370-C3F7-0664-BD6E-A25E15A99CE7}"/>
              </a:ext>
            </a:extLst>
          </p:cNvPr>
          <p:cNvSpPr>
            <a:spLocks noGrp="1"/>
          </p:cNvSpPr>
          <p:nvPr>
            <p:ph type="dt" sz="half" idx="10"/>
          </p:nvPr>
        </p:nvSpPr>
        <p:spPr>
          <a:xfrm>
            <a:off x="838200" y="6356350"/>
            <a:ext cx="2743200" cy="365125"/>
          </a:xfrm>
          <a:prstGeom prst="rect">
            <a:avLst/>
          </a:prstGeom>
        </p:spPr>
        <p:txBody>
          <a:bodyPr/>
          <a:lstStyle/>
          <a:p>
            <a:fld id="{B8345A14-88BB-4301-A26A-9AB0CCB94712}" type="datetimeFigureOut">
              <a:rPr lang="en-US" smtClean="0"/>
              <a:t>4/16/2024</a:t>
            </a:fld>
            <a:endParaRPr lang="en-US"/>
          </a:p>
        </p:txBody>
      </p:sp>
      <p:sp>
        <p:nvSpPr>
          <p:cNvPr id="5" name="Footer Placeholder 4">
            <a:extLst>
              <a:ext uri="{FF2B5EF4-FFF2-40B4-BE49-F238E27FC236}">
                <a16:creationId xmlns:a16="http://schemas.microsoft.com/office/drawing/2014/main" id="{D79DDC04-20CC-AA2E-6587-FD5B492F4C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DF1BCB-E4E5-571A-DFD3-BDFECB2964D6}"/>
              </a:ext>
            </a:extLst>
          </p:cNvPr>
          <p:cNvSpPr>
            <a:spLocks noGrp="1"/>
          </p:cNvSpPr>
          <p:nvPr>
            <p:ph type="sldNum" sz="quarter" idx="12"/>
          </p:nvPr>
        </p:nvSpPr>
        <p:spPr>
          <a:xfrm>
            <a:off x="8610600" y="6356350"/>
            <a:ext cx="2743200" cy="365125"/>
          </a:xfrm>
          <a:prstGeom prst="rect">
            <a:avLst/>
          </a:prstGeom>
        </p:spPr>
        <p:txBody>
          <a:bodyPr/>
          <a:lstStyle/>
          <a:p>
            <a:fld id="{F5A36034-54E0-4668-96D0-1E7FB9C682D0}" type="slidenum">
              <a:rPr lang="en-US" smtClean="0"/>
              <a:t>‹#›</a:t>
            </a:fld>
            <a:endParaRPr lang="en-US"/>
          </a:p>
        </p:txBody>
      </p:sp>
    </p:spTree>
    <p:extLst>
      <p:ext uri="{BB962C8B-B14F-4D97-AF65-F5344CB8AC3E}">
        <p14:creationId xmlns:p14="http://schemas.microsoft.com/office/powerpoint/2010/main" val="1327768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E760-9ABF-1FF1-E6E3-C19277DBB8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ADC85A-64A9-3D35-A3F8-72CFFDB83C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A7410-D511-513D-3D6D-9014F45DBFEE}"/>
              </a:ext>
            </a:extLst>
          </p:cNvPr>
          <p:cNvSpPr>
            <a:spLocks noGrp="1"/>
          </p:cNvSpPr>
          <p:nvPr>
            <p:ph type="dt" sz="half" idx="10"/>
          </p:nvPr>
        </p:nvSpPr>
        <p:spPr>
          <a:xfrm>
            <a:off x="838200" y="6356350"/>
            <a:ext cx="2743200" cy="365125"/>
          </a:xfrm>
          <a:prstGeom prst="rect">
            <a:avLst/>
          </a:prstGeom>
        </p:spPr>
        <p:txBody>
          <a:bodyPr/>
          <a:lstStyle/>
          <a:p>
            <a:fld id="{B8345A14-88BB-4301-A26A-9AB0CCB94712}" type="datetimeFigureOut">
              <a:rPr lang="en-US" smtClean="0"/>
              <a:t>4/16/2024</a:t>
            </a:fld>
            <a:endParaRPr lang="en-US"/>
          </a:p>
        </p:txBody>
      </p:sp>
      <p:sp>
        <p:nvSpPr>
          <p:cNvPr id="5" name="Footer Placeholder 4">
            <a:extLst>
              <a:ext uri="{FF2B5EF4-FFF2-40B4-BE49-F238E27FC236}">
                <a16:creationId xmlns:a16="http://schemas.microsoft.com/office/drawing/2014/main" id="{11F0ACB1-4442-3D46-2430-999E567C3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AB2FE4-309A-9503-3FE0-A0E36D4BA9E5}"/>
              </a:ext>
            </a:extLst>
          </p:cNvPr>
          <p:cNvSpPr>
            <a:spLocks noGrp="1"/>
          </p:cNvSpPr>
          <p:nvPr>
            <p:ph type="sldNum" sz="quarter" idx="12"/>
          </p:nvPr>
        </p:nvSpPr>
        <p:spPr>
          <a:xfrm>
            <a:off x="8610600" y="6356350"/>
            <a:ext cx="2743200" cy="365125"/>
          </a:xfrm>
          <a:prstGeom prst="rect">
            <a:avLst/>
          </a:prstGeom>
        </p:spPr>
        <p:txBody>
          <a:bodyPr/>
          <a:lstStyle/>
          <a:p>
            <a:fld id="{F5A36034-54E0-4668-96D0-1E7FB9C682D0}" type="slidenum">
              <a:rPr lang="en-US" smtClean="0"/>
              <a:t>‹#›</a:t>
            </a:fld>
            <a:endParaRPr lang="en-US"/>
          </a:p>
        </p:txBody>
      </p:sp>
    </p:spTree>
    <p:extLst>
      <p:ext uri="{BB962C8B-B14F-4D97-AF65-F5344CB8AC3E}">
        <p14:creationId xmlns:p14="http://schemas.microsoft.com/office/powerpoint/2010/main" val="1208092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39BD-BFF7-5603-1B04-285195A57F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7B9420-2E6D-66F7-497D-36B9F805DF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C6D759-21E1-8AF5-395F-4D71E96E3D3A}"/>
              </a:ext>
            </a:extLst>
          </p:cNvPr>
          <p:cNvSpPr>
            <a:spLocks noGrp="1"/>
          </p:cNvSpPr>
          <p:nvPr>
            <p:ph type="dt" sz="half" idx="10"/>
          </p:nvPr>
        </p:nvSpPr>
        <p:spPr>
          <a:xfrm>
            <a:off x="838200" y="6356350"/>
            <a:ext cx="2743200" cy="365125"/>
          </a:xfrm>
          <a:prstGeom prst="rect">
            <a:avLst/>
          </a:prstGeom>
        </p:spPr>
        <p:txBody>
          <a:bodyPr/>
          <a:lstStyle/>
          <a:p>
            <a:fld id="{B8345A14-88BB-4301-A26A-9AB0CCB94712}" type="datetimeFigureOut">
              <a:rPr lang="en-US" smtClean="0"/>
              <a:t>4/16/2024</a:t>
            </a:fld>
            <a:endParaRPr lang="en-US"/>
          </a:p>
        </p:txBody>
      </p:sp>
      <p:sp>
        <p:nvSpPr>
          <p:cNvPr id="5" name="Footer Placeholder 4">
            <a:extLst>
              <a:ext uri="{FF2B5EF4-FFF2-40B4-BE49-F238E27FC236}">
                <a16:creationId xmlns:a16="http://schemas.microsoft.com/office/drawing/2014/main" id="{CDB105D3-25C0-20AF-7BA7-9C8D8EE156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06D625-8F6F-CC71-AF16-2FA4B1B5C1F7}"/>
              </a:ext>
            </a:extLst>
          </p:cNvPr>
          <p:cNvSpPr>
            <a:spLocks noGrp="1"/>
          </p:cNvSpPr>
          <p:nvPr>
            <p:ph type="sldNum" sz="quarter" idx="12"/>
          </p:nvPr>
        </p:nvSpPr>
        <p:spPr>
          <a:xfrm>
            <a:off x="8610600" y="6356350"/>
            <a:ext cx="2743200" cy="365125"/>
          </a:xfrm>
          <a:prstGeom prst="rect">
            <a:avLst/>
          </a:prstGeom>
        </p:spPr>
        <p:txBody>
          <a:bodyPr/>
          <a:lstStyle/>
          <a:p>
            <a:fld id="{F5A36034-54E0-4668-96D0-1E7FB9C682D0}" type="slidenum">
              <a:rPr lang="en-US" smtClean="0"/>
              <a:t>‹#›</a:t>
            </a:fld>
            <a:endParaRPr lang="en-US"/>
          </a:p>
        </p:txBody>
      </p:sp>
    </p:spTree>
    <p:extLst>
      <p:ext uri="{BB962C8B-B14F-4D97-AF65-F5344CB8AC3E}">
        <p14:creationId xmlns:p14="http://schemas.microsoft.com/office/powerpoint/2010/main" val="3792650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0EAE-D50B-F176-85FA-816DED799A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7B0BCA-5B4E-D245-36CD-882FAC467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5F4472-BB77-AB35-5DE1-669E5C99DF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7E1678-65A5-B2F4-73AC-1221BB4D17A5}"/>
              </a:ext>
            </a:extLst>
          </p:cNvPr>
          <p:cNvSpPr>
            <a:spLocks noGrp="1"/>
          </p:cNvSpPr>
          <p:nvPr>
            <p:ph type="dt" sz="half" idx="10"/>
          </p:nvPr>
        </p:nvSpPr>
        <p:spPr>
          <a:xfrm>
            <a:off x="838200" y="6356350"/>
            <a:ext cx="2743200" cy="365125"/>
          </a:xfrm>
          <a:prstGeom prst="rect">
            <a:avLst/>
          </a:prstGeom>
        </p:spPr>
        <p:txBody>
          <a:bodyPr/>
          <a:lstStyle/>
          <a:p>
            <a:fld id="{B8345A14-88BB-4301-A26A-9AB0CCB94712}" type="datetimeFigureOut">
              <a:rPr lang="en-US" smtClean="0"/>
              <a:t>4/16/2024</a:t>
            </a:fld>
            <a:endParaRPr lang="en-US"/>
          </a:p>
        </p:txBody>
      </p:sp>
      <p:sp>
        <p:nvSpPr>
          <p:cNvPr id="6" name="Footer Placeholder 5">
            <a:extLst>
              <a:ext uri="{FF2B5EF4-FFF2-40B4-BE49-F238E27FC236}">
                <a16:creationId xmlns:a16="http://schemas.microsoft.com/office/drawing/2014/main" id="{F8FFAC21-40F8-7145-4163-E47E620D70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17224EE-4CC0-7EE4-29A5-63AE8789DBD1}"/>
              </a:ext>
            </a:extLst>
          </p:cNvPr>
          <p:cNvSpPr>
            <a:spLocks noGrp="1"/>
          </p:cNvSpPr>
          <p:nvPr>
            <p:ph type="sldNum" sz="quarter" idx="12"/>
          </p:nvPr>
        </p:nvSpPr>
        <p:spPr>
          <a:xfrm>
            <a:off x="8610600" y="6356350"/>
            <a:ext cx="2743200" cy="365125"/>
          </a:xfrm>
          <a:prstGeom prst="rect">
            <a:avLst/>
          </a:prstGeom>
        </p:spPr>
        <p:txBody>
          <a:bodyPr/>
          <a:lstStyle/>
          <a:p>
            <a:fld id="{F5A36034-54E0-4668-96D0-1E7FB9C682D0}" type="slidenum">
              <a:rPr lang="en-US" smtClean="0"/>
              <a:t>‹#›</a:t>
            </a:fld>
            <a:endParaRPr lang="en-US"/>
          </a:p>
        </p:txBody>
      </p:sp>
    </p:spTree>
    <p:extLst>
      <p:ext uri="{BB962C8B-B14F-4D97-AF65-F5344CB8AC3E}">
        <p14:creationId xmlns:p14="http://schemas.microsoft.com/office/powerpoint/2010/main" val="1017669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6ED1-1384-4D60-E4E6-7325552D8C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8FE0B7-104D-A583-CEA1-10B78049C8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F43282-9E9E-D61C-B864-0719451B50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D50BB6-646D-3016-515C-6D8B0F571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9A16FD-DA83-E6BD-A05A-BEEF40C8F3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512046-407C-3605-ABB9-A2C34B490FFB}"/>
              </a:ext>
            </a:extLst>
          </p:cNvPr>
          <p:cNvSpPr>
            <a:spLocks noGrp="1"/>
          </p:cNvSpPr>
          <p:nvPr>
            <p:ph type="dt" sz="half" idx="10"/>
          </p:nvPr>
        </p:nvSpPr>
        <p:spPr>
          <a:xfrm>
            <a:off x="838200" y="6356350"/>
            <a:ext cx="2743200" cy="365125"/>
          </a:xfrm>
          <a:prstGeom prst="rect">
            <a:avLst/>
          </a:prstGeom>
        </p:spPr>
        <p:txBody>
          <a:bodyPr/>
          <a:lstStyle/>
          <a:p>
            <a:fld id="{B8345A14-88BB-4301-A26A-9AB0CCB94712}" type="datetimeFigureOut">
              <a:rPr lang="en-US" smtClean="0"/>
              <a:t>4/16/2024</a:t>
            </a:fld>
            <a:endParaRPr lang="en-US"/>
          </a:p>
        </p:txBody>
      </p:sp>
      <p:sp>
        <p:nvSpPr>
          <p:cNvPr id="8" name="Footer Placeholder 7">
            <a:extLst>
              <a:ext uri="{FF2B5EF4-FFF2-40B4-BE49-F238E27FC236}">
                <a16:creationId xmlns:a16="http://schemas.microsoft.com/office/drawing/2014/main" id="{A03BB7DC-CF12-A119-5852-8C845F556A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4EFC6B-855B-97E4-6DEF-3B5AC008707D}"/>
              </a:ext>
            </a:extLst>
          </p:cNvPr>
          <p:cNvSpPr>
            <a:spLocks noGrp="1"/>
          </p:cNvSpPr>
          <p:nvPr>
            <p:ph type="sldNum" sz="quarter" idx="12"/>
          </p:nvPr>
        </p:nvSpPr>
        <p:spPr>
          <a:xfrm>
            <a:off x="8610600" y="6356350"/>
            <a:ext cx="2743200" cy="365125"/>
          </a:xfrm>
          <a:prstGeom prst="rect">
            <a:avLst/>
          </a:prstGeom>
        </p:spPr>
        <p:txBody>
          <a:bodyPr/>
          <a:lstStyle/>
          <a:p>
            <a:fld id="{F5A36034-54E0-4668-96D0-1E7FB9C682D0}" type="slidenum">
              <a:rPr lang="en-US" smtClean="0"/>
              <a:t>‹#›</a:t>
            </a:fld>
            <a:endParaRPr lang="en-US"/>
          </a:p>
        </p:txBody>
      </p:sp>
    </p:spTree>
    <p:extLst>
      <p:ext uri="{BB962C8B-B14F-4D97-AF65-F5344CB8AC3E}">
        <p14:creationId xmlns:p14="http://schemas.microsoft.com/office/powerpoint/2010/main" val="2694127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91E2-1002-46D7-F3F0-B074D2256A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4D07B7-30F3-CC39-DE75-E3BC5238A0CC}"/>
              </a:ext>
            </a:extLst>
          </p:cNvPr>
          <p:cNvSpPr>
            <a:spLocks noGrp="1"/>
          </p:cNvSpPr>
          <p:nvPr>
            <p:ph type="dt" sz="half" idx="10"/>
          </p:nvPr>
        </p:nvSpPr>
        <p:spPr>
          <a:xfrm>
            <a:off x="838200" y="6356350"/>
            <a:ext cx="2743200" cy="365125"/>
          </a:xfrm>
          <a:prstGeom prst="rect">
            <a:avLst/>
          </a:prstGeom>
        </p:spPr>
        <p:txBody>
          <a:bodyPr/>
          <a:lstStyle/>
          <a:p>
            <a:fld id="{B8345A14-88BB-4301-A26A-9AB0CCB94712}" type="datetimeFigureOut">
              <a:rPr lang="en-US" smtClean="0"/>
              <a:t>4/16/2024</a:t>
            </a:fld>
            <a:endParaRPr lang="en-US"/>
          </a:p>
        </p:txBody>
      </p:sp>
      <p:sp>
        <p:nvSpPr>
          <p:cNvPr id="4" name="Footer Placeholder 3">
            <a:extLst>
              <a:ext uri="{FF2B5EF4-FFF2-40B4-BE49-F238E27FC236}">
                <a16:creationId xmlns:a16="http://schemas.microsoft.com/office/drawing/2014/main" id="{F796D3F8-DA20-7895-3474-142BBC5EAE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C7CA8A-E0D2-A82F-CE33-FF0D65668C94}"/>
              </a:ext>
            </a:extLst>
          </p:cNvPr>
          <p:cNvSpPr>
            <a:spLocks noGrp="1"/>
          </p:cNvSpPr>
          <p:nvPr>
            <p:ph type="sldNum" sz="quarter" idx="12"/>
          </p:nvPr>
        </p:nvSpPr>
        <p:spPr>
          <a:xfrm>
            <a:off x="8610600" y="6356350"/>
            <a:ext cx="2743200" cy="365125"/>
          </a:xfrm>
          <a:prstGeom prst="rect">
            <a:avLst/>
          </a:prstGeom>
        </p:spPr>
        <p:txBody>
          <a:bodyPr/>
          <a:lstStyle/>
          <a:p>
            <a:fld id="{F5A36034-54E0-4668-96D0-1E7FB9C682D0}" type="slidenum">
              <a:rPr lang="en-US" smtClean="0"/>
              <a:t>‹#›</a:t>
            </a:fld>
            <a:endParaRPr lang="en-US"/>
          </a:p>
        </p:txBody>
      </p:sp>
    </p:spTree>
    <p:extLst>
      <p:ext uri="{BB962C8B-B14F-4D97-AF65-F5344CB8AC3E}">
        <p14:creationId xmlns:p14="http://schemas.microsoft.com/office/powerpoint/2010/main" val="3902092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2E62F4-7072-407D-F499-20B4BB66C0EB}"/>
              </a:ext>
            </a:extLst>
          </p:cNvPr>
          <p:cNvSpPr>
            <a:spLocks noGrp="1"/>
          </p:cNvSpPr>
          <p:nvPr>
            <p:ph type="dt" sz="half" idx="10"/>
          </p:nvPr>
        </p:nvSpPr>
        <p:spPr>
          <a:xfrm>
            <a:off x="838200" y="6356350"/>
            <a:ext cx="2743200" cy="365125"/>
          </a:xfrm>
          <a:prstGeom prst="rect">
            <a:avLst/>
          </a:prstGeom>
        </p:spPr>
        <p:txBody>
          <a:bodyPr/>
          <a:lstStyle/>
          <a:p>
            <a:fld id="{B8345A14-88BB-4301-A26A-9AB0CCB94712}" type="datetimeFigureOut">
              <a:rPr lang="en-US" smtClean="0"/>
              <a:t>4/16/2024</a:t>
            </a:fld>
            <a:endParaRPr lang="en-US"/>
          </a:p>
        </p:txBody>
      </p:sp>
      <p:sp>
        <p:nvSpPr>
          <p:cNvPr id="3" name="Footer Placeholder 2">
            <a:extLst>
              <a:ext uri="{FF2B5EF4-FFF2-40B4-BE49-F238E27FC236}">
                <a16:creationId xmlns:a16="http://schemas.microsoft.com/office/drawing/2014/main" id="{3BA3C41B-55DD-9D01-B302-FF4DFA5F7A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141E4AE-F608-B3A1-F084-F418D580D3E5}"/>
              </a:ext>
            </a:extLst>
          </p:cNvPr>
          <p:cNvSpPr>
            <a:spLocks noGrp="1"/>
          </p:cNvSpPr>
          <p:nvPr>
            <p:ph type="sldNum" sz="quarter" idx="12"/>
          </p:nvPr>
        </p:nvSpPr>
        <p:spPr>
          <a:xfrm>
            <a:off x="8610600" y="6356350"/>
            <a:ext cx="2743200" cy="365125"/>
          </a:xfrm>
          <a:prstGeom prst="rect">
            <a:avLst/>
          </a:prstGeom>
        </p:spPr>
        <p:txBody>
          <a:bodyPr/>
          <a:lstStyle/>
          <a:p>
            <a:fld id="{F5A36034-54E0-4668-96D0-1E7FB9C682D0}" type="slidenum">
              <a:rPr lang="en-US" smtClean="0"/>
              <a:t>‹#›</a:t>
            </a:fld>
            <a:endParaRPr lang="en-US"/>
          </a:p>
        </p:txBody>
      </p:sp>
    </p:spTree>
    <p:extLst>
      <p:ext uri="{BB962C8B-B14F-4D97-AF65-F5344CB8AC3E}">
        <p14:creationId xmlns:p14="http://schemas.microsoft.com/office/powerpoint/2010/main" val="3415949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20E9-AF4D-6962-B9AB-363D56231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CA7F96-18D6-F48F-298A-A981D539F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3E0251-A37F-4BCC-5A4D-50B8F82EA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F6BF1-263E-3750-B716-FB5E7FC79C7D}"/>
              </a:ext>
            </a:extLst>
          </p:cNvPr>
          <p:cNvSpPr>
            <a:spLocks noGrp="1"/>
          </p:cNvSpPr>
          <p:nvPr>
            <p:ph type="dt" sz="half" idx="10"/>
          </p:nvPr>
        </p:nvSpPr>
        <p:spPr>
          <a:xfrm>
            <a:off x="838200" y="6356350"/>
            <a:ext cx="2743200" cy="365125"/>
          </a:xfrm>
          <a:prstGeom prst="rect">
            <a:avLst/>
          </a:prstGeom>
        </p:spPr>
        <p:txBody>
          <a:bodyPr/>
          <a:lstStyle/>
          <a:p>
            <a:fld id="{B8345A14-88BB-4301-A26A-9AB0CCB94712}" type="datetimeFigureOut">
              <a:rPr lang="en-US" smtClean="0"/>
              <a:t>4/16/2024</a:t>
            </a:fld>
            <a:endParaRPr lang="en-US"/>
          </a:p>
        </p:txBody>
      </p:sp>
      <p:sp>
        <p:nvSpPr>
          <p:cNvPr id="6" name="Footer Placeholder 5">
            <a:extLst>
              <a:ext uri="{FF2B5EF4-FFF2-40B4-BE49-F238E27FC236}">
                <a16:creationId xmlns:a16="http://schemas.microsoft.com/office/drawing/2014/main" id="{935E63A2-1132-079A-E129-2B7E1D0BCC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D45263-CDEC-B5E4-34FC-3AC579AD7FA2}"/>
              </a:ext>
            </a:extLst>
          </p:cNvPr>
          <p:cNvSpPr>
            <a:spLocks noGrp="1"/>
          </p:cNvSpPr>
          <p:nvPr>
            <p:ph type="sldNum" sz="quarter" idx="12"/>
          </p:nvPr>
        </p:nvSpPr>
        <p:spPr>
          <a:xfrm>
            <a:off x="8610600" y="6356350"/>
            <a:ext cx="2743200" cy="365125"/>
          </a:xfrm>
          <a:prstGeom prst="rect">
            <a:avLst/>
          </a:prstGeom>
        </p:spPr>
        <p:txBody>
          <a:bodyPr/>
          <a:lstStyle/>
          <a:p>
            <a:fld id="{F5A36034-54E0-4668-96D0-1E7FB9C682D0}" type="slidenum">
              <a:rPr lang="en-US" smtClean="0"/>
              <a:t>‹#›</a:t>
            </a:fld>
            <a:endParaRPr lang="en-US"/>
          </a:p>
        </p:txBody>
      </p:sp>
    </p:spTree>
    <p:extLst>
      <p:ext uri="{BB962C8B-B14F-4D97-AF65-F5344CB8AC3E}">
        <p14:creationId xmlns:p14="http://schemas.microsoft.com/office/powerpoint/2010/main" val="975091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B235-9218-6FFE-157F-F13D748C5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BDCCBD-887C-5B4C-0829-8DE8C6EBAB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39E92C-72AD-0981-E884-07B35CFC0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DFB18-6B5F-2B99-18F1-DB56508D9582}"/>
              </a:ext>
            </a:extLst>
          </p:cNvPr>
          <p:cNvSpPr>
            <a:spLocks noGrp="1"/>
          </p:cNvSpPr>
          <p:nvPr>
            <p:ph type="dt" sz="half" idx="10"/>
          </p:nvPr>
        </p:nvSpPr>
        <p:spPr>
          <a:xfrm>
            <a:off x="838200" y="6356350"/>
            <a:ext cx="2743200" cy="365125"/>
          </a:xfrm>
          <a:prstGeom prst="rect">
            <a:avLst/>
          </a:prstGeom>
        </p:spPr>
        <p:txBody>
          <a:bodyPr/>
          <a:lstStyle/>
          <a:p>
            <a:fld id="{B8345A14-88BB-4301-A26A-9AB0CCB94712}" type="datetimeFigureOut">
              <a:rPr lang="en-US" smtClean="0"/>
              <a:t>4/16/2024</a:t>
            </a:fld>
            <a:endParaRPr lang="en-US"/>
          </a:p>
        </p:txBody>
      </p:sp>
      <p:sp>
        <p:nvSpPr>
          <p:cNvPr id="6" name="Footer Placeholder 5">
            <a:extLst>
              <a:ext uri="{FF2B5EF4-FFF2-40B4-BE49-F238E27FC236}">
                <a16:creationId xmlns:a16="http://schemas.microsoft.com/office/drawing/2014/main" id="{7FFFFABD-5CD8-A679-BC96-803B311604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B3B0CA9-9443-10AA-AA80-B46CF4719FE1}"/>
              </a:ext>
            </a:extLst>
          </p:cNvPr>
          <p:cNvSpPr>
            <a:spLocks noGrp="1"/>
          </p:cNvSpPr>
          <p:nvPr>
            <p:ph type="sldNum" sz="quarter" idx="12"/>
          </p:nvPr>
        </p:nvSpPr>
        <p:spPr>
          <a:xfrm>
            <a:off x="8610600" y="6356350"/>
            <a:ext cx="2743200" cy="365125"/>
          </a:xfrm>
          <a:prstGeom prst="rect">
            <a:avLst/>
          </a:prstGeom>
        </p:spPr>
        <p:txBody>
          <a:bodyPr/>
          <a:lstStyle/>
          <a:p>
            <a:fld id="{F5A36034-54E0-4668-96D0-1E7FB9C682D0}" type="slidenum">
              <a:rPr lang="en-US" smtClean="0"/>
              <a:t>‹#›</a:t>
            </a:fld>
            <a:endParaRPr lang="en-US"/>
          </a:p>
        </p:txBody>
      </p:sp>
    </p:spTree>
    <p:extLst>
      <p:ext uri="{BB962C8B-B14F-4D97-AF65-F5344CB8AC3E}">
        <p14:creationId xmlns:p14="http://schemas.microsoft.com/office/powerpoint/2010/main" val="403606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  Color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197B3D-A68D-6BBD-B447-3D2AC92D8343}"/>
              </a:ext>
            </a:extLst>
          </p:cNvPr>
          <p:cNvPicPr>
            <a:picLocks noChangeAspect="1"/>
          </p:cNvPicPr>
          <p:nvPr userDrawn="1"/>
        </p:nvPicPr>
        <p:blipFill rotWithShape="1">
          <a:blip r:embed="rId3"/>
          <a:srcRect t="11488"/>
          <a:stretch/>
        </p:blipFill>
        <p:spPr>
          <a:xfrm>
            <a:off x="0" y="809625"/>
            <a:ext cx="12192000" cy="5823328"/>
          </a:xfrm>
          <a:prstGeom prst="rect">
            <a:avLst/>
          </a:prstGeom>
        </p:spPr>
      </p:pic>
      <p:sp>
        <p:nvSpPr>
          <p:cNvPr id="4" name="Text Placeholder">
            <a:extLst>
              <a:ext uri="{FF2B5EF4-FFF2-40B4-BE49-F238E27FC236}">
                <a16:creationId xmlns:a16="http://schemas.microsoft.com/office/drawing/2014/main" id="{C34A2EDA-B298-4CFD-B24A-3A1BBFD0476C}"/>
              </a:ext>
            </a:extLst>
          </p:cNvPr>
          <p:cNvSpPr>
            <a:spLocks noGrp="1"/>
          </p:cNvSpPr>
          <p:nvPr>
            <p:ph type="body" sz="quarter" idx="10"/>
          </p:nvPr>
        </p:nvSpPr>
        <p:spPr>
          <a:xfrm>
            <a:off x="308664" y="1289050"/>
            <a:ext cx="5466085" cy="5267412"/>
          </a:xfrm>
          <a:prstGeom prst="rect">
            <a:avLst/>
          </a:prstGeom>
          <a:ln>
            <a:noFill/>
          </a:ln>
        </p:spPr>
        <p:txBody>
          <a:bodyPr/>
          <a:lstStyle>
            <a:lvl1pPr marL="274320" indent="-158349">
              <a:lnSpc>
                <a:spcPts val="2500"/>
              </a:lnSpc>
              <a:spcBef>
                <a:spcPts val="1200"/>
              </a:spcBef>
              <a:spcAft>
                <a:spcPts val="0"/>
              </a:spcAft>
              <a:buFont typeface="Arial" panose="020B0604020202020204" pitchFamily="34" charset="0"/>
              <a:buChar char="•"/>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a:t>Edit Master text styles</a:t>
            </a:r>
          </a:p>
          <a:p>
            <a:pPr lvl="1"/>
            <a:r>
              <a:rPr lang="en-US"/>
              <a:t> Second level</a:t>
            </a:r>
          </a:p>
        </p:txBody>
      </p:sp>
      <p:sp>
        <p:nvSpPr>
          <p:cNvPr id="3" name="Title">
            <a:extLst>
              <a:ext uri="{FF2B5EF4-FFF2-40B4-BE49-F238E27FC236}">
                <a16:creationId xmlns:a16="http://schemas.microsoft.com/office/drawing/2014/main" id="{58BDBC50-FA9F-49AA-82E3-7D616AF7F011}"/>
              </a:ext>
            </a:extLst>
          </p:cNvPr>
          <p:cNvSpPr>
            <a:spLocks noGrp="1"/>
          </p:cNvSpPr>
          <p:nvPr>
            <p:ph type="title" hasCustomPrompt="1"/>
          </p:nvPr>
        </p:nvSpPr>
        <p:spPr>
          <a:xfrm>
            <a:off x="83127" y="301538"/>
            <a:ext cx="8853055" cy="383216"/>
          </a:xfrm>
          <a:prstGeom prst="rect">
            <a:avLst/>
          </a:prstGeom>
        </p:spPr>
        <p:txBody>
          <a:bodyPr anchor="ctr" anchorCtr="0">
            <a:noAutofit/>
          </a:bodyPr>
          <a:lstStyle>
            <a:lvl1pPr>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a:t>Type in Screen Title</a:t>
            </a:r>
          </a:p>
        </p:txBody>
      </p:sp>
    </p:spTree>
    <p:custDataLst>
      <p:tags r:id="rId1"/>
    </p:custDataLst>
    <p:extLst>
      <p:ext uri="{BB962C8B-B14F-4D97-AF65-F5344CB8AC3E}">
        <p14:creationId xmlns:p14="http://schemas.microsoft.com/office/powerpoint/2010/main" val="3494132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1947-3FAD-EDA4-DEE7-34E126A3E7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DC94C-4CBD-8693-AE25-2BAACEB5CE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3CF89-C43A-DEC5-DAF6-3D6D217EFC8A}"/>
              </a:ext>
            </a:extLst>
          </p:cNvPr>
          <p:cNvSpPr>
            <a:spLocks noGrp="1"/>
          </p:cNvSpPr>
          <p:nvPr>
            <p:ph type="dt" sz="half" idx="10"/>
          </p:nvPr>
        </p:nvSpPr>
        <p:spPr>
          <a:xfrm>
            <a:off x="838200" y="6356350"/>
            <a:ext cx="2743200" cy="365125"/>
          </a:xfrm>
          <a:prstGeom prst="rect">
            <a:avLst/>
          </a:prstGeom>
        </p:spPr>
        <p:txBody>
          <a:bodyPr/>
          <a:lstStyle/>
          <a:p>
            <a:fld id="{B8345A14-88BB-4301-A26A-9AB0CCB94712}" type="datetimeFigureOut">
              <a:rPr lang="en-US" smtClean="0"/>
              <a:t>4/16/2024</a:t>
            </a:fld>
            <a:endParaRPr lang="en-US"/>
          </a:p>
        </p:txBody>
      </p:sp>
      <p:sp>
        <p:nvSpPr>
          <p:cNvPr id="5" name="Footer Placeholder 4">
            <a:extLst>
              <a:ext uri="{FF2B5EF4-FFF2-40B4-BE49-F238E27FC236}">
                <a16:creationId xmlns:a16="http://schemas.microsoft.com/office/drawing/2014/main" id="{10FA01FE-BC5B-806C-6222-1253695157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1DA38C-DBEE-F0B0-E153-6D905ED45686}"/>
              </a:ext>
            </a:extLst>
          </p:cNvPr>
          <p:cNvSpPr>
            <a:spLocks noGrp="1"/>
          </p:cNvSpPr>
          <p:nvPr>
            <p:ph type="sldNum" sz="quarter" idx="12"/>
          </p:nvPr>
        </p:nvSpPr>
        <p:spPr>
          <a:xfrm>
            <a:off x="8610600" y="6356350"/>
            <a:ext cx="2743200" cy="365125"/>
          </a:xfrm>
          <a:prstGeom prst="rect">
            <a:avLst/>
          </a:prstGeom>
        </p:spPr>
        <p:txBody>
          <a:bodyPr/>
          <a:lstStyle/>
          <a:p>
            <a:fld id="{F5A36034-54E0-4668-96D0-1E7FB9C682D0}" type="slidenum">
              <a:rPr lang="en-US" smtClean="0"/>
              <a:t>‹#›</a:t>
            </a:fld>
            <a:endParaRPr lang="en-US"/>
          </a:p>
        </p:txBody>
      </p:sp>
    </p:spTree>
    <p:extLst>
      <p:ext uri="{BB962C8B-B14F-4D97-AF65-F5344CB8AC3E}">
        <p14:creationId xmlns:p14="http://schemas.microsoft.com/office/powerpoint/2010/main" val="4032126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A57B26-F415-DDF0-B5CA-25A5ABFDB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713419-484C-890E-BD01-D7808A8B95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76537-CD05-8260-2290-CB87AA0CBF2E}"/>
              </a:ext>
            </a:extLst>
          </p:cNvPr>
          <p:cNvSpPr>
            <a:spLocks noGrp="1"/>
          </p:cNvSpPr>
          <p:nvPr>
            <p:ph type="dt" sz="half" idx="10"/>
          </p:nvPr>
        </p:nvSpPr>
        <p:spPr>
          <a:xfrm>
            <a:off x="838200" y="6356350"/>
            <a:ext cx="2743200" cy="365125"/>
          </a:xfrm>
          <a:prstGeom prst="rect">
            <a:avLst/>
          </a:prstGeom>
        </p:spPr>
        <p:txBody>
          <a:bodyPr/>
          <a:lstStyle/>
          <a:p>
            <a:fld id="{B8345A14-88BB-4301-A26A-9AB0CCB94712}" type="datetimeFigureOut">
              <a:rPr lang="en-US" smtClean="0"/>
              <a:t>4/16/2024</a:t>
            </a:fld>
            <a:endParaRPr lang="en-US"/>
          </a:p>
        </p:txBody>
      </p:sp>
      <p:sp>
        <p:nvSpPr>
          <p:cNvPr id="5" name="Footer Placeholder 4">
            <a:extLst>
              <a:ext uri="{FF2B5EF4-FFF2-40B4-BE49-F238E27FC236}">
                <a16:creationId xmlns:a16="http://schemas.microsoft.com/office/drawing/2014/main" id="{7C75B878-4D02-E1FE-291A-4361737FA2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DD2F19-06D6-745C-492B-8A2BB92954A2}"/>
              </a:ext>
            </a:extLst>
          </p:cNvPr>
          <p:cNvSpPr>
            <a:spLocks noGrp="1"/>
          </p:cNvSpPr>
          <p:nvPr>
            <p:ph type="sldNum" sz="quarter" idx="12"/>
          </p:nvPr>
        </p:nvSpPr>
        <p:spPr>
          <a:xfrm>
            <a:off x="8610600" y="6356350"/>
            <a:ext cx="2743200" cy="365125"/>
          </a:xfrm>
          <a:prstGeom prst="rect">
            <a:avLst/>
          </a:prstGeom>
        </p:spPr>
        <p:txBody>
          <a:bodyPr/>
          <a:lstStyle/>
          <a:p>
            <a:fld id="{F5A36034-54E0-4668-96D0-1E7FB9C682D0}" type="slidenum">
              <a:rPr lang="en-US" smtClean="0"/>
              <a:t>‹#›</a:t>
            </a:fld>
            <a:endParaRPr lang="en-US"/>
          </a:p>
        </p:txBody>
      </p:sp>
    </p:spTree>
    <p:extLst>
      <p:ext uri="{BB962C8B-B14F-4D97-AF65-F5344CB8AC3E}">
        <p14:creationId xmlns:p14="http://schemas.microsoft.com/office/powerpoint/2010/main" val="43804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 Content -  Grey Backgrou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3F1DA4-DBCA-0749-C58B-8A8919A546EF}"/>
              </a:ext>
            </a:extLst>
          </p:cNvPr>
          <p:cNvPicPr>
            <a:picLocks noChangeAspect="1"/>
          </p:cNvPicPr>
          <p:nvPr userDrawn="1"/>
        </p:nvPicPr>
        <p:blipFill rotWithShape="1">
          <a:blip r:embed="rId3"/>
          <a:srcRect t="11154"/>
          <a:stretch/>
        </p:blipFill>
        <p:spPr>
          <a:xfrm>
            <a:off x="-1" y="819150"/>
            <a:ext cx="12192001" cy="5843620"/>
          </a:xfrm>
          <a:prstGeom prst="rect">
            <a:avLst/>
          </a:prstGeom>
        </p:spPr>
      </p:pic>
      <p:sp>
        <p:nvSpPr>
          <p:cNvPr id="4" name="Text Placeholder">
            <a:extLst>
              <a:ext uri="{FF2B5EF4-FFF2-40B4-BE49-F238E27FC236}">
                <a16:creationId xmlns:a16="http://schemas.microsoft.com/office/drawing/2014/main" id="{C34A2EDA-B298-4CFD-B24A-3A1BBFD0476C}"/>
              </a:ext>
            </a:extLst>
          </p:cNvPr>
          <p:cNvSpPr>
            <a:spLocks noGrp="1"/>
          </p:cNvSpPr>
          <p:nvPr>
            <p:ph type="body" sz="quarter" idx="10"/>
          </p:nvPr>
        </p:nvSpPr>
        <p:spPr>
          <a:xfrm>
            <a:off x="308664" y="1289050"/>
            <a:ext cx="5466085" cy="5267412"/>
          </a:xfrm>
          <a:prstGeom prst="rect">
            <a:avLst/>
          </a:prstGeom>
          <a:ln>
            <a:noFill/>
          </a:ln>
        </p:spPr>
        <p:txBody>
          <a:bodyPr/>
          <a:lstStyle>
            <a:lvl1pPr marL="274320" indent="-158349">
              <a:lnSpc>
                <a:spcPts val="2500"/>
              </a:lnSpc>
              <a:spcBef>
                <a:spcPts val="1200"/>
              </a:spcBef>
              <a:spcAft>
                <a:spcPts val="0"/>
              </a:spcAft>
              <a:buFont typeface="Arial" panose="020B0604020202020204" pitchFamily="34" charset="0"/>
              <a:buChar char="•"/>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a:t>Edit Master text styles</a:t>
            </a:r>
          </a:p>
          <a:p>
            <a:pPr lvl="1"/>
            <a:r>
              <a:rPr lang="en-US"/>
              <a:t> Second level</a:t>
            </a:r>
          </a:p>
        </p:txBody>
      </p:sp>
      <p:sp>
        <p:nvSpPr>
          <p:cNvPr id="3" name="Title">
            <a:extLst>
              <a:ext uri="{FF2B5EF4-FFF2-40B4-BE49-F238E27FC236}">
                <a16:creationId xmlns:a16="http://schemas.microsoft.com/office/drawing/2014/main" id="{58BDBC50-FA9F-49AA-82E3-7D616AF7F011}"/>
              </a:ext>
            </a:extLst>
          </p:cNvPr>
          <p:cNvSpPr>
            <a:spLocks noGrp="1"/>
          </p:cNvSpPr>
          <p:nvPr>
            <p:ph type="title" hasCustomPrompt="1"/>
          </p:nvPr>
        </p:nvSpPr>
        <p:spPr>
          <a:xfrm>
            <a:off x="83127" y="301538"/>
            <a:ext cx="8853055" cy="383216"/>
          </a:xfrm>
          <a:prstGeom prst="rect">
            <a:avLst/>
          </a:prstGeom>
        </p:spPr>
        <p:txBody>
          <a:bodyPr anchor="ctr" anchorCtr="0">
            <a:noAutofit/>
          </a:bodyPr>
          <a:lstStyle>
            <a:lvl1pPr>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a:t>Type in Screen Title</a:t>
            </a:r>
          </a:p>
        </p:txBody>
      </p:sp>
    </p:spTree>
    <p:custDataLst>
      <p:tags r:id="rId1"/>
    </p:custDataLst>
    <p:extLst>
      <p:ext uri="{BB962C8B-B14F-4D97-AF65-F5344CB8AC3E}">
        <p14:creationId xmlns:p14="http://schemas.microsoft.com/office/powerpoint/2010/main" val="24764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924D67-F5BF-14F5-51E9-8438ED91C294}"/>
              </a:ext>
            </a:extLst>
          </p:cNvPr>
          <p:cNvPicPr>
            <a:picLocks noChangeAspect="1"/>
          </p:cNvPicPr>
          <p:nvPr userDrawn="1"/>
        </p:nvPicPr>
        <p:blipFill rotWithShape="1">
          <a:blip r:embed="rId3"/>
          <a:srcRect t="11488"/>
          <a:stretch/>
        </p:blipFill>
        <p:spPr>
          <a:xfrm>
            <a:off x="0" y="762000"/>
            <a:ext cx="12192000" cy="5870953"/>
          </a:xfrm>
          <a:prstGeom prst="rect">
            <a:avLst/>
          </a:prstGeom>
        </p:spPr>
      </p:pic>
      <p:sp>
        <p:nvSpPr>
          <p:cNvPr id="3" name="Background">
            <a:extLst>
              <a:ext uri="{FF2B5EF4-FFF2-40B4-BE49-F238E27FC236}">
                <a16:creationId xmlns:a16="http://schemas.microsoft.com/office/drawing/2014/main" id="{39B6CC04-6A80-4CFE-8002-4BC1BDD472F2}"/>
              </a:ext>
            </a:extLst>
          </p:cNvPr>
          <p:cNvSpPr/>
          <p:nvPr userDrawn="1"/>
        </p:nvSpPr>
        <p:spPr>
          <a:xfrm>
            <a:off x="0" y="758952"/>
            <a:ext cx="8213815" cy="5929745"/>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9" name="Text Placeholder">
            <a:extLst>
              <a:ext uri="{FF2B5EF4-FFF2-40B4-BE49-F238E27FC236}">
                <a16:creationId xmlns:a16="http://schemas.microsoft.com/office/drawing/2014/main" id="{4B548C69-BBA9-44A5-A66A-4A21F6AB0DDE}"/>
              </a:ext>
            </a:extLst>
          </p:cNvPr>
          <p:cNvSpPr>
            <a:spLocks noGrp="1"/>
          </p:cNvSpPr>
          <p:nvPr>
            <p:ph type="body" sz="quarter" idx="10"/>
          </p:nvPr>
        </p:nvSpPr>
        <p:spPr>
          <a:xfrm>
            <a:off x="308665" y="1036948"/>
            <a:ext cx="7661162" cy="5519514"/>
          </a:xfrm>
          <a:prstGeom prst="rect">
            <a:avLst/>
          </a:prstGeom>
        </p:spPr>
        <p:txBody>
          <a:bodyPr/>
          <a:lstStyle>
            <a:lvl1pPr marL="274320" indent="-158349">
              <a:lnSpc>
                <a:spcPts val="2500"/>
              </a:lnSpc>
              <a:spcBef>
                <a:spcPts val="1200"/>
              </a:spcBef>
              <a:spcAft>
                <a:spcPts val="0"/>
              </a:spcAft>
              <a:buFont typeface="Arial" panose="020B0604020202020204" pitchFamily="34" charset="0"/>
              <a:buChar char="•"/>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bg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a:t>Edit Master text styles</a:t>
            </a:r>
          </a:p>
          <a:p>
            <a:pPr lvl="1"/>
            <a:r>
              <a:rPr lang="en-US"/>
              <a:t> Second level</a:t>
            </a:r>
          </a:p>
        </p:txBody>
      </p:sp>
      <p:pic>
        <p:nvPicPr>
          <p:cNvPr id="4" name="Picture 3" descr="Shape, rectangle&#10;&#10;Description automatically generated">
            <a:extLst>
              <a:ext uri="{FF2B5EF4-FFF2-40B4-BE49-F238E27FC236}">
                <a16:creationId xmlns:a16="http://schemas.microsoft.com/office/drawing/2014/main" id="{8735B38C-115E-7ECD-B372-9097D8536C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13816" y="761999"/>
            <a:ext cx="3978184" cy="5929745"/>
          </a:xfrm>
          <a:prstGeom prst="rect">
            <a:avLst/>
          </a:prstGeom>
        </p:spPr>
      </p:pic>
      <p:pic>
        <p:nvPicPr>
          <p:cNvPr id="11" name="Picture 10" descr="A picture containing text, clock&#10;&#10;Description automatically generated">
            <a:extLst>
              <a:ext uri="{FF2B5EF4-FFF2-40B4-BE49-F238E27FC236}">
                <a16:creationId xmlns:a16="http://schemas.microsoft.com/office/drawing/2014/main" id="{8B673364-AB11-AA0C-A054-CC3FDC1053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13816" y="1551709"/>
            <a:ext cx="3978183" cy="3978183"/>
          </a:xfrm>
          <a:prstGeom prst="rect">
            <a:avLst/>
          </a:prstGeom>
        </p:spPr>
      </p:pic>
      <p:sp>
        <p:nvSpPr>
          <p:cNvPr id="5" name="Title">
            <a:extLst>
              <a:ext uri="{FF2B5EF4-FFF2-40B4-BE49-F238E27FC236}">
                <a16:creationId xmlns:a16="http://schemas.microsoft.com/office/drawing/2014/main" id="{33D09D6C-C255-413F-8A01-8DE39BF1D8C2}"/>
              </a:ext>
            </a:extLst>
          </p:cNvPr>
          <p:cNvSpPr>
            <a:spLocks noGrp="1"/>
          </p:cNvSpPr>
          <p:nvPr>
            <p:ph type="title" hasCustomPrompt="1"/>
          </p:nvPr>
        </p:nvSpPr>
        <p:spPr>
          <a:xfrm>
            <a:off x="83127" y="298491"/>
            <a:ext cx="9698181" cy="383216"/>
          </a:xfrm>
          <a:prstGeom prst="rect">
            <a:avLst/>
          </a:prstGeom>
        </p:spPr>
        <p:txBody>
          <a:bodyPr anchor="ctr" anchorCtr="0">
            <a:noAutofit/>
          </a:bodyPr>
          <a:lstStyle>
            <a:lvl1pPr>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a:t>Key Points to Remember</a:t>
            </a:r>
          </a:p>
        </p:txBody>
      </p:sp>
    </p:spTree>
    <p:custDataLst>
      <p:tags r:id="rId1"/>
    </p:custDataLst>
    <p:extLst>
      <p:ext uri="{BB962C8B-B14F-4D97-AF65-F5344CB8AC3E}">
        <p14:creationId xmlns:p14="http://schemas.microsoft.com/office/powerpoint/2010/main" val="125147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rouse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245251-D807-2DEF-925C-0971B304FFC1}"/>
              </a:ext>
            </a:extLst>
          </p:cNvPr>
          <p:cNvPicPr>
            <a:picLocks noChangeAspect="1"/>
          </p:cNvPicPr>
          <p:nvPr userDrawn="1"/>
        </p:nvPicPr>
        <p:blipFill rotWithShape="1">
          <a:blip r:embed="rId3"/>
          <a:srcRect t="11154"/>
          <a:stretch/>
        </p:blipFill>
        <p:spPr>
          <a:xfrm>
            <a:off x="-1" y="762000"/>
            <a:ext cx="12192001" cy="5900770"/>
          </a:xfrm>
          <a:prstGeom prst="rect">
            <a:avLst/>
          </a:prstGeom>
        </p:spPr>
      </p:pic>
      <p:sp>
        <p:nvSpPr>
          <p:cNvPr id="3" name="Title">
            <a:extLst>
              <a:ext uri="{FF2B5EF4-FFF2-40B4-BE49-F238E27FC236}">
                <a16:creationId xmlns:a16="http://schemas.microsoft.com/office/drawing/2014/main" id="{58BDBC50-FA9F-49AA-82E3-7D616AF7F011}"/>
              </a:ext>
            </a:extLst>
          </p:cNvPr>
          <p:cNvSpPr>
            <a:spLocks noGrp="1"/>
          </p:cNvSpPr>
          <p:nvPr>
            <p:ph type="title" hasCustomPrompt="1"/>
          </p:nvPr>
        </p:nvSpPr>
        <p:spPr>
          <a:xfrm>
            <a:off x="83127" y="301538"/>
            <a:ext cx="8853055" cy="383216"/>
          </a:xfrm>
          <a:prstGeom prst="rect">
            <a:avLst/>
          </a:prstGeom>
        </p:spPr>
        <p:txBody>
          <a:bodyPr anchor="ctr" anchorCtr="0">
            <a:noAutofit/>
          </a:bodyPr>
          <a:lstStyle>
            <a:lvl1pPr>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a:t>Type in Screen Title</a:t>
            </a:r>
          </a:p>
        </p:txBody>
      </p:sp>
      <p:pic>
        <p:nvPicPr>
          <p:cNvPr id="7" name="Picture 6" descr="A group of people standing together&#10;&#10;Description automatically generated">
            <a:extLst>
              <a:ext uri="{FF2B5EF4-FFF2-40B4-BE49-F238E27FC236}">
                <a16:creationId xmlns:a16="http://schemas.microsoft.com/office/drawing/2014/main" id="{CBD3051C-12E9-9C4F-D1E1-E0D57DAE46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726"/>
          <a:stretch/>
        </p:blipFill>
        <p:spPr>
          <a:xfrm>
            <a:off x="-38583" y="761999"/>
            <a:ext cx="12230583" cy="5934611"/>
          </a:xfrm>
          <a:prstGeom prst="rect">
            <a:avLst/>
          </a:prstGeom>
        </p:spPr>
      </p:pic>
      <p:pic>
        <p:nvPicPr>
          <p:cNvPr id="28" name="Picture 27">
            <a:extLst>
              <a:ext uri="{FF2B5EF4-FFF2-40B4-BE49-F238E27FC236}">
                <a16:creationId xmlns:a16="http://schemas.microsoft.com/office/drawing/2014/main" id="{539880E8-0D57-3AF2-862F-A7E6B0B3177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52336" y="5719710"/>
            <a:ext cx="6087325" cy="752580"/>
          </a:xfrm>
          <a:prstGeom prst="rect">
            <a:avLst/>
          </a:prstGeom>
        </p:spPr>
      </p:pic>
      <p:grpSp>
        <p:nvGrpSpPr>
          <p:cNvPr id="33" name="Group 32">
            <a:extLst>
              <a:ext uri="{FF2B5EF4-FFF2-40B4-BE49-F238E27FC236}">
                <a16:creationId xmlns:a16="http://schemas.microsoft.com/office/drawing/2014/main" id="{2351BB79-E926-6F53-4FCE-2384BF2A4B70}"/>
              </a:ext>
            </a:extLst>
          </p:cNvPr>
          <p:cNvGrpSpPr/>
          <p:nvPr userDrawn="1"/>
        </p:nvGrpSpPr>
        <p:grpSpPr>
          <a:xfrm>
            <a:off x="5414962" y="6096000"/>
            <a:ext cx="1362072" cy="209554"/>
            <a:chOff x="5114924" y="6143621"/>
            <a:chExt cx="1362072" cy="209554"/>
          </a:xfrm>
        </p:grpSpPr>
        <p:sp>
          <p:nvSpPr>
            <p:cNvPr id="29" name="Oval 28">
              <a:extLst>
                <a:ext uri="{FF2B5EF4-FFF2-40B4-BE49-F238E27FC236}">
                  <a16:creationId xmlns:a16="http://schemas.microsoft.com/office/drawing/2014/main" id="{8A794ECF-6236-D109-4372-B3DA2729004B}"/>
                </a:ext>
              </a:extLst>
            </p:cNvPr>
            <p:cNvSpPr/>
            <p:nvPr userDrawn="1"/>
          </p:nvSpPr>
          <p:spPr>
            <a:xfrm>
              <a:off x="5114924" y="6143624"/>
              <a:ext cx="209551" cy="20955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Oval 29">
              <a:extLst>
                <a:ext uri="{FF2B5EF4-FFF2-40B4-BE49-F238E27FC236}">
                  <a16:creationId xmlns:a16="http://schemas.microsoft.com/office/drawing/2014/main" id="{4A5D8FAC-19EE-D1C9-682A-DBFE69EE54F0}"/>
                </a:ext>
              </a:extLst>
            </p:cNvPr>
            <p:cNvSpPr/>
            <p:nvPr userDrawn="1"/>
          </p:nvSpPr>
          <p:spPr>
            <a:xfrm>
              <a:off x="5499098" y="6143623"/>
              <a:ext cx="209551" cy="20955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1" name="Oval 30">
              <a:extLst>
                <a:ext uri="{FF2B5EF4-FFF2-40B4-BE49-F238E27FC236}">
                  <a16:creationId xmlns:a16="http://schemas.microsoft.com/office/drawing/2014/main" id="{84C60A34-B567-A17C-F19F-E7A9A362674A}"/>
                </a:ext>
              </a:extLst>
            </p:cNvPr>
            <p:cNvSpPr/>
            <p:nvPr userDrawn="1"/>
          </p:nvSpPr>
          <p:spPr>
            <a:xfrm>
              <a:off x="5883272" y="6143622"/>
              <a:ext cx="209551" cy="20955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Oval 31">
              <a:extLst>
                <a:ext uri="{FF2B5EF4-FFF2-40B4-BE49-F238E27FC236}">
                  <a16:creationId xmlns:a16="http://schemas.microsoft.com/office/drawing/2014/main" id="{2EC0E964-93BD-B3BB-358A-60C7F7CF6413}"/>
                </a:ext>
              </a:extLst>
            </p:cNvPr>
            <p:cNvSpPr/>
            <p:nvPr userDrawn="1"/>
          </p:nvSpPr>
          <p:spPr>
            <a:xfrm>
              <a:off x="6267445" y="6143621"/>
              <a:ext cx="209551" cy="20955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4" name="Oval 33">
            <a:extLst>
              <a:ext uri="{FF2B5EF4-FFF2-40B4-BE49-F238E27FC236}">
                <a16:creationId xmlns:a16="http://schemas.microsoft.com/office/drawing/2014/main" id="{B78800D6-EDC3-A511-E51E-E002D0D9EEA5}"/>
              </a:ext>
            </a:extLst>
          </p:cNvPr>
          <p:cNvSpPr/>
          <p:nvPr userDrawn="1"/>
        </p:nvSpPr>
        <p:spPr>
          <a:xfrm>
            <a:off x="5414961" y="6084347"/>
            <a:ext cx="228600" cy="228600"/>
          </a:xfrm>
          <a:prstGeom prst="ellipse">
            <a:avLst/>
          </a:prstGeom>
          <a:solidFill>
            <a:srgbClr val="BDE164"/>
          </a:solidFill>
          <a:ln w="28575">
            <a:solidFill>
              <a:srgbClr val="005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custDataLst>
      <p:tags r:id="rId1"/>
    </p:custDataLst>
    <p:extLst>
      <p:ext uri="{BB962C8B-B14F-4D97-AF65-F5344CB8AC3E}">
        <p14:creationId xmlns:p14="http://schemas.microsoft.com/office/powerpoint/2010/main" val="156014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80A4ABE7-A0E5-DF8E-F4C0-A5DA71FAA0F0}"/>
              </a:ext>
            </a:extLst>
          </p:cNvPr>
          <p:cNvSpPr>
            <a:spLocks noGrp="1"/>
          </p:cNvSpPr>
          <p:nvPr>
            <p:ph type="title" hasCustomPrompt="1"/>
          </p:nvPr>
        </p:nvSpPr>
        <p:spPr>
          <a:xfrm>
            <a:off x="83127" y="301538"/>
            <a:ext cx="8853055" cy="383216"/>
          </a:xfrm>
          <a:prstGeom prst="rect">
            <a:avLst/>
          </a:prstGeom>
        </p:spPr>
        <p:txBody>
          <a:bodyPr anchor="ctr" anchorCtr="0">
            <a:noAutofit/>
          </a:bodyPr>
          <a:lstStyle>
            <a:lvl1pPr>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a:t>Type in Screen Title</a:t>
            </a:r>
          </a:p>
        </p:txBody>
      </p:sp>
      <p:sp>
        <p:nvSpPr>
          <p:cNvPr id="5" name="TextBox 4">
            <a:extLst>
              <a:ext uri="{FF2B5EF4-FFF2-40B4-BE49-F238E27FC236}">
                <a16:creationId xmlns:a16="http://schemas.microsoft.com/office/drawing/2014/main" id="{BC5CDD09-D8AD-D89D-A138-D9F6972AC848}"/>
              </a:ext>
            </a:extLst>
          </p:cNvPr>
          <p:cNvSpPr txBox="1"/>
          <p:nvPr userDrawn="1"/>
        </p:nvSpPr>
        <p:spPr>
          <a:xfrm>
            <a:off x="-419100" y="1666099"/>
            <a:ext cx="3676649" cy="731520"/>
          </a:xfrm>
          <a:prstGeom prst="roundRect">
            <a:avLst>
              <a:gd name="adj" fmla="val 50000"/>
            </a:avLst>
          </a:prstGeom>
          <a:solidFill>
            <a:srgbClr val="005257">
              <a:alpha val="80000"/>
            </a:srgbClr>
          </a:solidFill>
          <a:ln w="38100">
            <a:solidFill>
              <a:srgbClr val="005257"/>
            </a:solidFill>
          </a:ln>
        </p:spPr>
        <p:txBody>
          <a:bodyPr wrap="square" lIns="548640" anchor="ctr">
            <a:noAutofit/>
          </a:bodyPr>
          <a:lstStyle/>
          <a:p>
            <a:pPr algn="l"/>
            <a:r>
              <a:rPr lang="en-US" sz="1800" b="1">
                <a:solidFill>
                  <a:srgbClr val="FFFFFF"/>
                </a:solidFill>
                <a:latin typeface="Articulate" panose="02000503040000020004" pitchFamily="2" charset="0"/>
              </a:rPr>
              <a:t>Title</a:t>
            </a:r>
            <a:endParaRPr lang="en-US" sz="1000" b="0">
              <a:solidFill>
                <a:prstClr val="black"/>
              </a:solidFill>
              <a:latin typeface="Microsoft Sans Serif" panose="020B0604020202020204" pitchFamily="34" charset="0"/>
            </a:endParaRPr>
          </a:p>
        </p:txBody>
      </p:sp>
      <p:pic>
        <p:nvPicPr>
          <p:cNvPr id="11" name="Picture 10" descr="A blue gas cylinder with fire coming out of it&#10;&#10;Description automatically generated">
            <a:extLst>
              <a:ext uri="{FF2B5EF4-FFF2-40B4-BE49-F238E27FC236}">
                <a16:creationId xmlns:a16="http://schemas.microsoft.com/office/drawing/2014/main" id="{581DCAA5-95D1-029E-C409-92F25BDD53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5073" y="814073"/>
            <a:ext cx="8777759" cy="5855966"/>
          </a:xfrm>
          <a:prstGeom prst="rect">
            <a:avLst/>
          </a:prstGeom>
        </p:spPr>
      </p:pic>
      <p:sp>
        <p:nvSpPr>
          <p:cNvPr id="6" name="TextBox 5">
            <a:extLst>
              <a:ext uri="{FF2B5EF4-FFF2-40B4-BE49-F238E27FC236}">
                <a16:creationId xmlns:a16="http://schemas.microsoft.com/office/drawing/2014/main" id="{5846E2E9-A45A-D42F-4D47-27367751F90D}"/>
              </a:ext>
            </a:extLst>
          </p:cNvPr>
          <p:cNvSpPr txBox="1"/>
          <p:nvPr userDrawn="1"/>
        </p:nvSpPr>
        <p:spPr>
          <a:xfrm>
            <a:off x="-419101" y="2514448"/>
            <a:ext cx="3676649" cy="731520"/>
          </a:xfrm>
          <a:prstGeom prst="roundRect">
            <a:avLst>
              <a:gd name="adj" fmla="val 50000"/>
            </a:avLst>
          </a:prstGeom>
          <a:solidFill>
            <a:schemeClr val="tx1">
              <a:lumMod val="75000"/>
              <a:lumOff val="25000"/>
            </a:schemeClr>
          </a:solidFill>
        </p:spPr>
        <p:txBody>
          <a:bodyPr wrap="square" lIns="548640" anchor="ctr">
            <a:noAutofit/>
          </a:bodyPr>
          <a:lstStyle/>
          <a:p>
            <a:pPr algn="l"/>
            <a:r>
              <a:rPr lang="en-US" sz="1800" b="1">
                <a:solidFill>
                  <a:srgbClr val="FFFFFF"/>
                </a:solidFill>
                <a:latin typeface="Articulate" panose="02000503040000020004" pitchFamily="2" charset="0"/>
              </a:rPr>
              <a:t>Title</a:t>
            </a:r>
            <a:endParaRPr lang="en-US" sz="1000" b="0">
              <a:solidFill>
                <a:prstClr val="black"/>
              </a:solidFill>
              <a:latin typeface="Microsoft Sans Serif" panose="020B0604020202020204" pitchFamily="34" charset="0"/>
            </a:endParaRPr>
          </a:p>
        </p:txBody>
      </p:sp>
      <p:sp>
        <p:nvSpPr>
          <p:cNvPr id="7" name="TextBox 6">
            <a:extLst>
              <a:ext uri="{FF2B5EF4-FFF2-40B4-BE49-F238E27FC236}">
                <a16:creationId xmlns:a16="http://schemas.microsoft.com/office/drawing/2014/main" id="{AD07A3FB-608E-198D-6B8C-4A3C5BDE9CB1}"/>
              </a:ext>
            </a:extLst>
          </p:cNvPr>
          <p:cNvSpPr txBox="1"/>
          <p:nvPr userDrawn="1"/>
        </p:nvSpPr>
        <p:spPr>
          <a:xfrm>
            <a:off x="-419100" y="3362797"/>
            <a:ext cx="3676649" cy="731520"/>
          </a:xfrm>
          <a:prstGeom prst="roundRect">
            <a:avLst>
              <a:gd name="adj" fmla="val 50000"/>
            </a:avLst>
          </a:prstGeom>
          <a:solidFill>
            <a:schemeClr val="tx1">
              <a:lumMod val="75000"/>
              <a:lumOff val="25000"/>
            </a:schemeClr>
          </a:solidFill>
        </p:spPr>
        <p:txBody>
          <a:bodyPr wrap="square" lIns="548640" anchor="ctr">
            <a:noAutofit/>
          </a:bodyPr>
          <a:lstStyle/>
          <a:p>
            <a:pPr algn="l"/>
            <a:r>
              <a:rPr lang="en-US" sz="1800" b="1">
                <a:solidFill>
                  <a:srgbClr val="FFFFFF"/>
                </a:solidFill>
                <a:latin typeface="Articulate" panose="02000503040000020004" pitchFamily="2" charset="0"/>
              </a:rPr>
              <a:t>Title</a:t>
            </a:r>
            <a:endParaRPr lang="en-US" sz="1000" b="0">
              <a:solidFill>
                <a:prstClr val="black"/>
              </a:solidFill>
              <a:latin typeface="Microsoft Sans Serif" panose="020B0604020202020204" pitchFamily="34" charset="0"/>
            </a:endParaRPr>
          </a:p>
        </p:txBody>
      </p:sp>
      <p:sp>
        <p:nvSpPr>
          <p:cNvPr id="8" name="TextBox 7">
            <a:extLst>
              <a:ext uri="{FF2B5EF4-FFF2-40B4-BE49-F238E27FC236}">
                <a16:creationId xmlns:a16="http://schemas.microsoft.com/office/drawing/2014/main" id="{997805AF-411A-3AF1-E558-0B73B6218679}"/>
              </a:ext>
            </a:extLst>
          </p:cNvPr>
          <p:cNvSpPr txBox="1"/>
          <p:nvPr userDrawn="1"/>
        </p:nvSpPr>
        <p:spPr>
          <a:xfrm>
            <a:off x="-419100" y="4211146"/>
            <a:ext cx="3676649" cy="731520"/>
          </a:xfrm>
          <a:prstGeom prst="roundRect">
            <a:avLst>
              <a:gd name="adj" fmla="val 50000"/>
            </a:avLst>
          </a:prstGeom>
          <a:solidFill>
            <a:schemeClr val="tx1">
              <a:lumMod val="75000"/>
              <a:lumOff val="25000"/>
            </a:schemeClr>
          </a:solidFill>
        </p:spPr>
        <p:txBody>
          <a:bodyPr wrap="square" lIns="548640" anchor="ctr">
            <a:noAutofit/>
          </a:bodyPr>
          <a:lstStyle/>
          <a:p>
            <a:pPr algn="l"/>
            <a:r>
              <a:rPr lang="en-US" sz="1800" b="1">
                <a:solidFill>
                  <a:srgbClr val="FFFFFF"/>
                </a:solidFill>
                <a:latin typeface="Articulate" panose="02000503040000020004" pitchFamily="2" charset="0"/>
              </a:rPr>
              <a:t>Title</a:t>
            </a:r>
            <a:endParaRPr lang="en-US" sz="1000" b="0">
              <a:solidFill>
                <a:prstClr val="black"/>
              </a:solidFill>
              <a:latin typeface="Microsoft Sans Serif" panose="020B0604020202020204" pitchFamily="34" charset="0"/>
            </a:endParaRPr>
          </a:p>
        </p:txBody>
      </p:sp>
      <p:sp>
        <p:nvSpPr>
          <p:cNvPr id="9" name="TextBox 8">
            <a:extLst>
              <a:ext uri="{FF2B5EF4-FFF2-40B4-BE49-F238E27FC236}">
                <a16:creationId xmlns:a16="http://schemas.microsoft.com/office/drawing/2014/main" id="{B9C253E1-52EC-8681-72FF-07F20EE4620C}"/>
              </a:ext>
            </a:extLst>
          </p:cNvPr>
          <p:cNvSpPr txBox="1"/>
          <p:nvPr userDrawn="1"/>
        </p:nvSpPr>
        <p:spPr>
          <a:xfrm>
            <a:off x="-419102" y="5059497"/>
            <a:ext cx="3676649" cy="731520"/>
          </a:xfrm>
          <a:prstGeom prst="roundRect">
            <a:avLst>
              <a:gd name="adj" fmla="val 50000"/>
            </a:avLst>
          </a:prstGeom>
          <a:solidFill>
            <a:schemeClr val="tx1">
              <a:lumMod val="75000"/>
              <a:lumOff val="25000"/>
            </a:schemeClr>
          </a:solidFill>
        </p:spPr>
        <p:txBody>
          <a:bodyPr wrap="square" lIns="548640" anchor="ctr">
            <a:noAutofit/>
          </a:bodyPr>
          <a:lstStyle/>
          <a:p>
            <a:pPr algn="l"/>
            <a:r>
              <a:rPr lang="en-US" sz="1800" b="1">
                <a:solidFill>
                  <a:srgbClr val="FFFFFF"/>
                </a:solidFill>
                <a:latin typeface="Articulate" panose="02000503040000020004" pitchFamily="2" charset="0"/>
              </a:rPr>
              <a:t>Title</a:t>
            </a:r>
            <a:endParaRPr lang="en-US" sz="1000" b="0">
              <a:solidFill>
                <a:prstClr val="black"/>
              </a:solidFill>
              <a:latin typeface="Microsoft Sans Serif" panose="020B0604020202020204" pitchFamily="34" charset="0"/>
            </a:endParaRPr>
          </a:p>
        </p:txBody>
      </p:sp>
      <p:pic>
        <p:nvPicPr>
          <p:cNvPr id="13" name="Picture 12" descr="A black and white gradient&#10;&#10;Description automatically generated">
            <a:extLst>
              <a:ext uri="{FF2B5EF4-FFF2-40B4-BE49-F238E27FC236}">
                <a16:creationId xmlns:a16="http://schemas.microsoft.com/office/drawing/2014/main" id="{21C81553-C967-8320-C01D-568E58EF48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06737" y="814072"/>
            <a:ext cx="1514686" cy="5855965"/>
          </a:xfrm>
          <a:prstGeom prst="rect">
            <a:avLst/>
          </a:prstGeom>
        </p:spPr>
      </p:pic>
      <p:sp>
        <p:nvSpPr>
          <p:cNvPr id="10" name="TextBox 9">
            <a:extLst>
              <a:ext uri="{FF2B5EF4-FFF2-40B4-BE49-F238E27FC236}">
                <a16:creationId xmlns:a16="http://schemas.microsoft.com/office/drawing/2014/main" id="{D13425F4-B66E-E36B-853B-16C6AF97F646}"/>
              </a:ext>
            </a:extLst>
          </p:cNvPr>
          <p:cNvSpPr txBox="1"/>
          <p:nvPr userDrawn="1"/>
        </p:nvSpPr>
        <p:spPr>
          <a:xfrm>
            <a:off x="3624263" y="1690099"/>
            <a:ext cx="4094974" cy="923330"/>
          </a:xfrm>
          <a:prstGeom prst="rect">
            <a:avLst/>
          </a:prstGeom>
          <a:solidFill>
            <a:schemeClr val="bg1">
              <a:alpha val="90000"/>
            </a:schemeClr>
          </a:solidFill>
        </p:spPr>
        <p:txBody>
          <a:bodyPr wrap="square">
            <a:spAutoFit/>
          </a:bodyPr>
          <a:lstStyle/>
          <a:p>
            <a:pPr algn="l"/>
            <a:r>
              <a:rPr lang="en-US" sz="1800">
                <a:solidFill>
                  <a:srgbClr val="000000"/>
                </a:solidFill>
                <a:latin typeface="Articulate Extrabold" panose="02000503050000020004" pitchFamily="2" charset="0"/>
              </a:rPr>
              <a:t>Title</a:t>
            </a:r>
          </a:p>
          <a:p>
            <a:pPr algn="l"/>
            <a:endParaRPr lang="en-US" sz="1800">
              <a:solidFill>
                <a:srgbClr val="000000"/>
              </a:solidFill>
              <a:latin typeface="Articulate Extrabold" panose="02000503050000020004" pitchFamily="2" charset="0"/>
            </a:endParaRPr>
          </a:p>
          <a:p>
            <a:pPr algn="l"/>
            <a:r>
              <a:rPr lang="en-US" sz="1800">
                <a:solidFill>
                  <a:srgbClr val="000000"/>
                </a:solidFill>
                <a:latin typeface="Articulate" panose="02000503040000020004" pitchFamily="2" charset="0"/>
              </a:rPr>
              <a:t>Body text</a:t>
            </a:r>
            <a:endParaRPr lang="en-US" sz="1800">
              <a:solidFill>
                <a:prstClr val="black"/>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156246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50E239-D7B2-31AC-7225-5EBCD4DF3647}"/>
              </a:ext>
            </a:extLst>
          </p:cNvPr>
          <p:cNvPicPr>
            <a:picLocks noChangeAspect="1"/>
          </p:cNvPicPr>
          <p:nvPr userDrawn="1"/>
        </p:nvPicPr>
        <p:blipFill rotWithShape="1">
          <a:blip r:embed="rId3"/>
          <a:srcRect t="8432" b="2965"/>
          <a:stretch/>
        </p:blipFill>
        <p:spPr>
          <a:xfrm>
            <a:off x="0" y="762000"/>
            <a:ext cx="12192000" cy="5898574"/>
          </a:xfrm>
          <a:prstGeom prst="rect">
            <a:avLst/>
          </a:prstGeom>
        </p:spPr>
      </p:pic>
      <p:sp>
        <p:nvSpPr>
          <p:cNvPr id="11" name="Background">
            <a:extLst>
              <a:ext uri="{FF2B5EF4-FFF2-40B4-BE49-F238E27FC236}">
                <a16:creationId xmlns:a16="http://schemas.microsoft.com/office/drawing/2014/main" id="{94CE31DC-7C86-3F23-1554-4E6781EB6E44}"/>
              </a:ext>
            </a:extLst>
          </p:cNvPr>
          <p:cNvSpPr/>
          <p:nvPr userDrawn="1"/>
        </p:nvSpPr>
        <p:spPr>
          <a:xfrm>
            <a:off x="0" y="758952"/>
            <a:ext cx="12191998" cy="5929745"/>
          </a:xfrm>
          <a:prstGeom prst="rect">
            <a:avLst/>
          </a:prstGeom>
          <a:solidFill>
            <a:srgbClr val="5A5A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3" name="Title">
            <a:extLst>
              <a:ext uri="{FF2B5EF4-FFF2-40B4-BE49-F238E27FC236}">
                <a16:creationId xmlns:a16="http://schemas.microsoft.com/office/drawing/2014/main" id="{58BDBC50-FA9F-49AA-82E3-7D616AF7F011}"/>
              </a:ext>
            </a:extLst>
          </p:cNvPr>
          <p:cNvSpPr>
            <a:spLocks noGrp="1"/>
          </p:cNvSpPr>
          <p:nvPr>
            <p:ph type="title" hasCustomPrompt="1"/>
          </p:nvPr>
        </p:nvSpPr>
        <p:spPr>
          <a:xfrm>
            <a:off x="83127" y="301538"/>
            <a:ext cx="8853055" cy="383216"/>
          </a:xfrm>
          <a:prstGeom prst="rect">
            <a:avLst/>
          </a:prstGeom>
        </p:spPr>
        <p:txBody>
          <a:bodyPr anchor="ctr" anchorCtr="0">
            <a:noAutofit/>
          </a:bodyPr>
          <a:lstStyle>
            <a:lvl1pPr>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a:t>Type in Screen Title</a:t>
            </a:r>
          </a:p>
        </p:txBody>
      </p:sp>
      <p:pic>
        <p:nvPicPr>
          <p:cNvPr id="5" name="spacing" hidden="1">
            <a:extLst>
              <a:ext uri="{FF2B5EF4-FFF2-40B4-BE49-F238E27FC236}">
                <a16:creationId xmlns:a16="http://schemas.microsoft.com/office/drawing/2014/main" id="{125C6177-AD56-2BCE-68CD-12A235B02414}"/>
              </a:ext>
            </a:extLst>
          </p:cNvPr>
          <p:cNvPicPr>
            <a:picLocks noChangeAspect="1"/>
          </p:cNvPicPr>
          <p:nvPr userDrawn="1"/>
        </p:nvPicPr>
        <p:blipFill>
          <a:blip r:embed="rId4"/>
          <a:stretch>
            <a:fillRect/>
          </a:stretch>
        </p:blipFill>
        <p:spPr>
          <a:xfrm>
            <a:off x="-1" y="762000"/>
            <a:ext cx="12191999" cy="5976470"/>
          </a:xfrm>
          <a:prstGeom prst="rect">
            <a:avLst/>
          </a:prstGeom>
        </p:spPr>
      </p:pic>
      <p:sp>
        <p:nvSpPr>
          <p:cNvPr id="10" name="Rectangle 9">
            <a:extLst>
              <a:ext uri="{FF2B5EF4-FFF2-40B4-BE49-F238E27FC236}">
                <a16:creationId xmlns:a16="http://schemas.microsoft.com/office/drawing/2014/main" id="{C0A83837-E29E-F4AC-3299-1EAFC4B04E02}"/>
              </a:ext>
            </a:extLst>
          </p:cNvPr>
          <p:cNvSpPr/>
          <p:nvPr userDrawn="1"/>
        </p:nvSpPr>
        <p:spPr>
          <a:xfrm>
            <a:off x="372820" y="1132295"/>
            <a:ext cx="8273668" cy="546823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ext Placeholder">
            <a:extLst>
              <a:ext uri="{FF2B5EF4-FFF2-40B4-BE49-F238E27FC236}">
                <a16:creationId xmlns:a16="http://schemas.microsoft.com/office/drawing/2014/main" id="{039FC1CF-E267-8444-B100-87BE5408F35C}"/>
              </a:ext>
            </a:extLst>
          </p:cNvPr>
          <p:cNvSpPr>
            <a:spLocks noGrp="1"/>
          </p:cNvSpPr>
          <p:nvPr>
            <p:ph type="body" sz="quarter" idx="10"/>
          </p:nvPr>
        </p:nvSpPr>
        <p:spPr>
          <a:xfrm>
            <a:off x="1180897" y="1333118"/>
            <a:ext cx="7346158" cy="5267412"/>
          </a:xfrm>
          <a:prstGeom prst="rect">
            <a:avLst/>
          </a:prstGeom>
          <a:ln>
            <a:noFill/>
          </a:ln>
        </p:spPr>
        <p:txBody>
          <a:bodyPr/>
          <a:lstStyle>
            <a:lvl1pPr marL="115971" indent="0">
              <a:lnSpc>
                <a:spcPts val="2500"/>
              </a:lnSpc>
              <a:spcBef>
                <a:spcPts val="1200"/>
              </a:spcBef>
              <a:spcAft>
                <a:spcPts val="0"/>
              </a:spcAft>
              <a:buFont typeface="Arial" panose="020B0604020202020204" pitchFamily="34" charset="0"/>
              <a:buNone/>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298851" indent="0">
              <a:lnSpc>
                <a:spcPts val="2300"/>
              </a:lnSpc>
              <a:spcBef>
                <a:spcPts val="200"/>
              </a:spcBef>
              <a:spcAft>
                <a:spcPts val="200"/>
              </a:spcAft>
              <a:buFont typeface="Open Sans" panose="020B0606030504020204" pitchFamily="34" charset="0"/>
              <a:buNone/>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a:t>Edit Master text styles</a:t>
            </a:r>
          </a:p>
          <a:p>
            <a:pPr lvl="1"/>
            <a:r>
              <a:rPr lang="en-US"/>
              <a:t> Second level</a:t>
            </a:r>
          </a:p>
        </p:txBody>
      </p:sp>
      <p:sp>
        <p:nvSpPr>
          <p:cNvPr id="6" name="Rectangle: Top Corners Rounded 5">
            <a:extLst>
              <a:ext uri="{FF2B5EF4-FFF2-40B4-BE49-F238E27FC236}">
                <a16:creationId xmlns:a16="http://schemas.microsoft.com/office/drawing/2014/main" id="{4F11ECAE-E624-87CA-EF0B-E196A630AAF6}"/>
              </a:ext>
            </a:extLst>
          </p:cNvPr>
          <p:cNvSpPr/>
          <p:nvPr userDrawn="1"/>
        </p:nvSpPr>
        <p:spPr>
          <a:xfrm rot="5400000">
            <a:off x="-373058" y="1177105"/>
            <a:ext cx="1519835" cy="143021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TextBox 7">
            <a:extLst>
              <a:ext uri="{FF2B5EF4-FFF2-40B4-BE49-F238E27FC236}">
                <a16:creationId xmlns:a16="http://schemas.microsoft.com/office/drawing/2014/main" id="{E429F12C-665F-3CE1-83E5-850BB305BCDC}"/>
              </a:ext>
            </a:extLst>
          </p:cNvPr>
          <p:cNvSpPr txBox="1"/>
          <p:nvPr userDrawn="1"/>
        </p:nvSpPr>
        <p:spPr>
          <a:xfrm>
            <a:off x="222738" y="1303047"/>
            <a:ext cx="797169" cy="1107996"/>
          </a:xfrm>
          <a:prstGeom prst="rect">
            <a:avLst/>
          </a:prstGeom>
          <a:noFill/>
        </p:spPr>
        <p:txBody>
          <a:bodyPr wrap="square" rtlCol="0">
            <a:spAutoFit/>
          </a:bodyPr>
          <a:lstStyle/>
          <a:p>
            <a:r>
              <a:rPr lang="en-US" sz="6600">
                <a:solidFill>
                  <a:srgbClr val="919191"/>
                </a:solidFill>
              </a:rPr>
              <a:t>Q</a:t>
            </a:r>
          </a:p>
        </p:txBody>
      </p:sp>
      <p:sp>
        <p:nvSpPr>
          <p:cNvPr id="12" name="Picture Placeholder">
            <a:extLst>
              <a:ext uri="{FF2B5EF4-FFF2-40B4-BE49-F238E27FC236}">
                <a16:creationId xmlns:a16="http://schemas.microsoft.com/office/drawing/2014/main" id="{469B28AD-27AE-D6EA-CB67-FE00B62C2E83}"/>
              </a:ext>
            </a:extLst>
          </p:cNvPr>
          <p:cNvSpPr>
            <a:spLocks noGrp="1"/>
          </p:cNvSpPr>
          <p:nvPr>
            <p:ph type="pic" sz="quarter" idx="11"/>
          </p:nvPr>
        </p:nvSpPr>
        <p:spPr>
          <a:xfrm>
            <a:off x="8646488" y="762000"/>
            <a:ext cx="3545510" cy="5898574"/>
          </a:xfrm>
          <a:prstGeom prst="rect">
            <a:avLst/>
          </a:prstGeom>
          <a:solidFill>
            <a:schemeClr val="accent4">
              <a:lumMod val="20000"/>
              <a:lumOff val="80000"/>
            </a:schemeClr>
          </a:solidFill>
        </p:spPr>
        <p:txBody>
          <a:bodyPr tIns="1188720" anchor="t" anchorCtr="0"/>
          <a:lstStyle>
            <a:lvl1pPr algn="ctr">
              <a:defRPr>
                <a:latin typeface="Calibri" panose="020F0502020204030204" pitchFamily="34" charset="0"/>
                <a:cs typeface="Calibri" panose="020F0502020204030204" pitchFamily="34" charset="0"/>
              </a:defRPr>
            </a:lvl1pPr>
          </a:lstStyle>
          <a:p>
            <a:endParaRPr lang="en-US"/>
          </a:p>
        </p:txBody>
      </p:sp>
    </p:spTree>
    <p:custDataLst>
      <p:tags r:id="rId1"/>
    </p:custDataLst>
    <p:extLst>
      <p:ext uri="{BB962C8B-B14F-4D97-AF65-F5344CB8AC3E}">
        <p14:creationId xmlns:p14="http://schemas.microsoft.com/office/powerpoint/2010/main" val="359557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nsw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50E239-D7B2-31AC-7225-5EBCD4DF3647}"/>
              </a:ext>
            </a:extLst>
          </p:cNvPr>
          <p:cNvPicPr>
            <a:picLocks noChangeAspect="1"/>
          </p:cNvPicPr>
          <p:nvPr userDrawn="1"/>
        </p:nvPicPr>
        <p:blipFill rotWithShape="1">
          <a:blip r:embed="rId3"/>
          <a:srcRect t="8432" b="2965"/>
          <a:stretch/>
        </p:blipFill>
        <p:spPr>
          <a:xfrm>
            <a:off x="0" y="762000"/>
            <a:ext cx="12192000" cy="5898574"/>
          </a:xfrm>
          <a:prstGeom prst="rect">
            <a:avLst/>
          </a:prstGeom>
        </p:spPr>
      </p:pic>
      <p:sp>
        <p:nvSpPr>
          <p:cNvPr id="11" name="Background">
            <a:extLst>
              <a:ext uri="{FF2B5EF4-FFF2-40B4-BE49-F238E27FC236}">
                <a16:creationId xmlns:a16="http://schemas.microsoft.com/office/drawing/2014/main" id="{94CE31DC-7C86-3F23-1554-4E6781EB6E44}"/>
              </a:ext>
            </a:extLst>
          </p:cNvPr>
          <p:cNvSpPr/>
          <p:nvPr userDrawn="1"/>
        </p:nvSpPr>
        <p:spPr>
          <a:xfrm>
            <a:off x="0" y="758952"/>
            <a:ext cx="12191998" cy="5929745"/>
          </a:xfrm>
          <a:prstGeom prst="rect">
            <a:avLst/>
          </a:prstGeom>
          <a:solidFill>
            <a:srgbClr val="5A5A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3" name="Title">
            <a:extLst>
              <a:ext uri="{FF2B5EF4-FFF2-40B4-BE49-F238E27FC236}">
                <a16:creationId xmlns:a16="http://schemas.microsoft.com/office/drawing/2014/main" id="{58BDBC50-FA9F-49AA-82E3-7D616AF7F011}"/>
              </a:ext>
            </a:extLst>
          </p:cNvPr>
          <p:cNvSpPr>
            <a:spLocks noGrp="1"/>
          </p:cNvSpPr>
          <p:nvPr>
            <p:ph type="title" hasCustomPrompt="1"/>
          </p:nvPr>
        </p:nvSpPr>
        <p:spPr>
          <a:xfrm>
            <a:off x="83127" y="301538"/>
            <a:ext cx="8853055" cy="383216"/>
          </a:xfrm>
          <a:prstGeom prst="rect">
            <a:avLst/>
          </a:prstGeom>
        </p:spPr>
        <p:txBody>
          <a:bodyPr anchor="ctr" anchorCtr="0">
            <a:noAutofit/>
          </a:bodyPr>
          <a:lstStyle>
            <a:lvl1pPr>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a:t>Type in Screen Title</a:t>
            </a:r>
          </a:p>
        </p:txBody>
      </p:sp>
      <p:pic>
        <p:nvPicPr>
          <p:cNvPr id="5" name="spacing" hidden="1">
            <a:extLst>
              <a:ext uri="{FF2B5EF4-FFF2-40B4-BE49-F238E27FC236}">
                <a16:creationId xmlns:a16="http://schemas.microsoft.com/office/drawing/2014/main" id="{125C6177-AD56-2BCE-68CD-12A235B02414}"/>
              </a:ext>
            </a:extLst>
          </p:cNvPr>
          <p:cNvPicPr>
            <a:picLocks noChangeAspect="1"/>
          </p:cNvPicPr>
          <p:nvPr userDrawn="1"/>
        </p:nvPicPr>
        <p:blipFill>
          <a:blip r:embed="rId4"/>
          <a:stretch>
            <a:fillRect/>
          </a:stretch>
        </p:blipFill>
        <p:spPr>
          <a:xfrm>
            <a:off x="-1" y="762000"/>
            <a:ext cx="12191999" cy="5976470"/>
          </a:xfrm>
          <a:prstGeom prst="rect">
            <a:avLst/>
          </a:prstGeom>
        </p:spPr>
      </p:pic>
      <p:sp>
        <p:nvSpPr>
          <p:cNvPr id="10" name="Rectangle 9">
            <a:extLst>
              <a:ext uri="{FF2B5EF4-FFF2-40B4-BE49-F238E27FC236}">
                <a16:creationId xmlns:a16="http://schemas.microsoft.com/office/drawing/2014/main" id="{C0A83837-E29E-F4AC-3299-1EAFC4B04E02}"/>
              </a:ext>
            </a:extLst>
          </p:cNvPr>
          <p:cNvSpPr/>
          <p:nvPr userDrawn="1"/>
        </p:nvSpPr>
        <p:spPr>
          <a:xfrm>
            <a:off x="372820" y="1132295"/>
            <a:ext cx="8273668" cy="546823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ext Placeholder">
            <a:extLst>
              <a:ext uri="{FF2B5EF4-FFF2-40B4-BE49-F238E27FC236}">
                <a16:creationId xmlns:a16="http://schemas.microsoft.com/office/drawing/2014/main" id="{039FC1CF-E267-8444-B100-87BE5408F35C}"/>
              </a:ext>
            </a:extLst>
          </p:cNvPr>
          <p:cNvSpPr>
            <a:spLocks noGrp="1"/>
          </p:cNvSpPr>
          <p:nvPr>
            <p:ph type="body" sz="quarter" idx="10"/>
          </p:nvPr>
        </p:nvSpPr>
        <p:spPr>
          <a:xfrm>
            <a:off x="1180897" y="1333118"/>
            <a:ext cx="7346158" cy="5267412"/>
          </a:xfrm>
          <a:prstGeom prst="rect">
            <a:avLst/>
          </a:prstGeom>
          <a:ln>
            <a:noFill/>
          </a:ln>
        </p:spPr>
        <p:txBody>
          <a:bodyPr/>
          <a:lstStyle>
            <a:lvl1pPr marL="115971" indent="0">
              <a:lnSpc>
                <a:spcPts val="2500"/>
              </a:lnSpc>
              <a:spcBef>
                <a:spcPts val="1200"/>
              </a:spcBef>
              <a:spcAft>
                <a:spcPts val="0"/>
              </a:spcAft>
              <a:buFont typeface="Arial" panose="020B0604020202020204" pitchFamily="34" charset="0"/>
              <a:buNone/>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298851" indent="0">
              <a:lnSpc>
                <a:spcPts val="2300"/>
              </a:lnSpc>
              <a:spcBef>
                <a:spcPts val="200"/>
              </a:spcBef>
              <a:spcAft>
                <a:spcPts val="200"/>
              </a:spcAft>
              <a:buFont typeface="Open Sans" panose="020B0606030504020204" pitchFamily="34" charset="0"/>
              <a:buNone/>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a:t>Edit Master text styles</a:t>
            </a:r>
          </a:p>
          <a:p>
            <a:pPr lvl="1"/>
            <a:r>
              <a:rPr lang="en-US"/>
              <a:t> Second level</a:t>
            </a:r>
          </a:p>
        </p:txBody>
      </p:sp>
      <p:sp>
        <p:nvSpPr>
          <p:cNvPr id="6" name="Rectangle: Top Corners Rounded 5">
            <a:extLst>
              <a:ext uri="{FF2B5EF4-FFF2-40B4-BE49-F238E27FC236}">
                <a16:creationId xmlns:a16="http://schemas.microsoft.com/office/drawing/2014/main" id="{4F11ECAE-E624-87CA-EF0B-E196A630AAF6}"/>
              </a:ext>
            </a:extLst>
          </p:cNvPr>
          <p:cNvSpPr/>
          <p:nvPr userDrawn="1"/>
        </p:nvSpPr>
        <p:spPr>
          <a:xfrm rot="5400000">
            <a:off x="-373058" y="1177105"/>
            <a:ext cx="1519835" cy="143021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TextBox 7">
            <a:extLst>
              <a:ext uri="{FF2B5EF4-FFF2-40B4-BE49-F238E27FC236}">
                <a16:creationId xmlns:a16="http://schemas.microsoft.com/office/drawing/2014/main" id="{E429F12C-665F-3CE1-83E5-850BB305BCDC}"/>
              </a:ext>
            </a:extLst>
          </p:cNvPr>
          <p:cNvSpPr txBox="1"/>
          <p:nvPr userDrawn="1"/>
        </p:nvSpPr>
        <p:spPr>
          <a:xfrm>
            <a:off x="222738" y="1303047"/>
            <a:ext cx="797169" cy="1107996"/>
          </a:xfrm>
          <a:prstGeom prst="rect">
            <a:avLst/>
          </a:prstGeom>
          <a:noFill/>
        </p:spPr>
        <p:txBody>
          <a:bodyPr wrap="square" rtlCol="0">
            <a:spAutoFit/>
          </a:bodyPr>
          <a:lstStyle/>
          <a:p>
            <a:r>
              <a:rPr lang="en-US" sz="6600">
                <a:solidFill>
                  <a:srgbClr val="919191"/>
                </a:solidFill>
              </a:rPr>
              <a:t>A</a:t>
            </a:r>
          </a:p>
        </p:txBody>
      </p:sp>
      <p:sp>
        <p:nvSpPr>
          <p:cNvPr id="12" name="Picture Placeholder">
            <a:extLst>
              <a:ext uri="{FF2B5EF4-FFF2-40B4-BE49-F238E27FC236}">
                <a16:creationId xmlns:a16="http://schemas.microsoft.com/office/drawing/2014/main" id="{469B28AD-27AE-D6EA-CB67-FE00B62C2E83}"/>
              </a:ext>
            </a:extLst>
          </p:cNvPr>
          <p:cNvSpPr>
            <a:spLocks noGrp="1"/>
          </p:cNvSpPr>
          <p:nvPr>
            <p:ph type="pic" sz="quarter" idx="11"/>
          </p:nvPr>
        </p:nvSpPr>
        <p:spPr>
          <a:xfrm>
            <a:off x="8646488" y="762000"/>
            <a:ext cx="3545510" cy="5898574"/>
          </a:xfrm>
          <a:prstGeom prst="rect">
            <a:avLst/>
          </a:prstGeom>
          <a:solidFill>
            <a:schemeClr val="accent4">
              <a:lumMod val="20000"/>
              <a:lumOff val="80000"/>
            </a:schemeClr>
          </a:solidFill>
        </p:spPr>
        <p:txBody>
          <a:bodyPr tIns="1188720" anchor="t" anchorCtr="0"/>
          <a:lstStyle>
            <a:lvl1pPr algn="ctr">
              <a:defRPr>
                <a:latin typeface="Calibri" panose="020F0502020204030204" pitchFamily="34" charset="0"/>
                <a:cs typeface="Calibri" panose="020F0502020204030204" pitchFamily="34" charset="0"/>
              </a:defRPr>
            </a:lvl1pPr>
          </a:lstStyle>
          <a:p>
            <a:endParaRPr lang="en-US"/>
          </a:p>
        </p:txBody>
      </p:sp>
    </p:spTree>
    <p:custDataLst>
      <p:tags r:id="rId1"/>
    </p:custDataLst>
    <p:extLst>
      <p:ext uri="{BB962C8B-B14F-4D97-AF65-F5344CB8AC3E}">
        <p14:creationId xmlns:p14="http://schemas.microsoft.com/office/powerpoint/2010/main" val="375335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rcle + Bullets 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541847-866C-942D-D800-8454534D4498}"/>
              </a:ext>
            </a:extLst>
          </p:cNvPr>
          <p:cNvPicPr>
            <a:picLocks noChangeAspect="1"/>
          </p:cNvPicPr>
          <p:nvPr userDrawn="1"/>
        </p:nvPicPr>
        <p:blipFill rotWithShape="1">
          <a:blip r:embed="rId3"/>
          <a:srcRect t="11154"/>
          <a:stretch/>
        </p:blipFill>
        <p:spPr>
          <a:xfrm>
            <a:off x="0" y="762000"/>
            <a:ext cx="12192000" cy="5900770"/>
          </a:xfrm>
          <a:prstGeom prst="rect">
            <a:avLst/>
          </a:prstGeom>
        </p:spPr>
      </p:pic>
      <p:sp>
        <p:nvSpPr>
          <p:cNvPr id="4" name="Text Placeholder">
            <a:extLst>
              <a:ext uri="{FF2B5EF4-FFF2-40B4-BE49-F238E27FC236}">
                <a16:creationId xmlns:a16="http://schemas.microsoft.com/office/drawing/2014/main" id="{C34A2EDA-B298-4CFD-B24A-3A1BBFD0476C}"/>
              </a:ext>
            </a:extLst>
          </p:cNvPr>
          <p:cNvSpPr>
            <a:spLocks noGrp="1"/>
          </p:cNvSpPr>
          <p:nvPr>
            <p:ph type="body" sz="quarter" idx="10" hasCustomPrompt="1"/>
          </p:nvPr>
        </p:nvSpPr>
        <p:spPr>
          <a:xfrm>
            <a:off x="6101116" y="2120070"/>
            <a:ext cx="5924973" cy="348118"/>
          </a:xfrm>
          <a:prstGeom prst="rect">
            <a:avLst/>
          </a:prstGeom>
          <a:ln>
            <a:noFill/>
          </a:ln>
        </p:spPr>
        <p:txBody>
          <a:bodyPr/>
          <a:lstStyle>
            <a:lvl1pPr marL="115971" indent="0">
              <a:lnSpc>
                <a:spcPts val="2500"/>
              </a:lnSpc>
              <a:spcBef>
                <a:spcPts val="1200"/>
              </a:spcBef>
              <a:spcAft>
                <a:spcPts val="0"/>
              </a:spcAft>
              <a:buFont typeface="Arial" panose="020B0604020202020204" pitchFamily="34" charset="0"/>
              <a:buNone/>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a:t>Edit Master text styles</a:t>
            </a:r>
          </a:p>
        </p:txBody>
      </p:sp>
      <p:sp>
        <p:nvSpPr>
          <p:cNvPr id="3" name="Title">
            <a:extLst>
              <a:ext uri="{FF2B5EF4-FFF2-40B4-BE49-F238E27FC236}">
                <a16:creationId xmlns:a16="http://schemas.microsoft.com/office/drawing/2014/main" id="{58BDBC50-FA9F-49AA-82E3-7D616AF7F011}"/>
              </a:ext>
            </a:extLst>
          </p:cNvPr>
          <p:cNvSpPr>
            <a:spLocks noGrp="1"/>
          </p:cNvSpPr>
          <p:nvPr>
            <p:ph type="title" hasCustomPrompt="1"/>
          </p:nvPr>
        </p:nvSpPr>
        <p:spPr>
          <a:xfrm>
            <a:off x="83127" y="301538"/>
            <a:ext cx="8853055" cy="383216"/>
          </a:xfrm>
          <a:prstGeom prst="rect">
            <a:avLst/>
          </a:prstGeom>
        </p:spPr>
        <p:txBody>
          <a:bodyPr anchor="ctr" anchorCtr="0">
            <a:noAutofit/>
          </a:bodyPr>
          <a:lstStyle>
            <a:lvl1pPr>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a:t>Type in Screen Title</a:t>
            </a:r>
          </a:p>
        </p:txBody>
      </p:sp>
      <p:grpSp>
        <p:nvGrpSpPr>
          <p:cNvPr id="14" name="Group 13">
            <a:extLst>
              <a:ext uri="{FF2B5EF4-FFF2-40B4-BE49-F238E27FC236}">
                <a16:creationId xmlns:a16="http://schemas.microsoft.com/office/drawing/2014/main" id="{93ED363F-5B2F-3545-272C-DEEC827D16CA}"/>
              </a:ext>
            </a:extLst>
          </p:cNvPr>
          <p:cNvGrpSpPr/>
          <p:nvPr userDrawn="1"/>
        </p:nvGrpSpPr>
        <p:grpSpPr>
          <a:xfrm>
            <a:off x="4739235" y="2192483"/>
            <a:ext cx="1344178" cy="203292"/>
            <a:chOff x="4739235" y="2192483"/>
            <a:chExt cx="1344178" cy="203292"/>
          </a:xfrm>
        </p:grpSpPr>
        <p:cxnSp>
          <p:nvCxnSpPr>
            <p:cNvPr id="13" name="Straight Connector 12">
              <a:extLst>
                <a:ext uri="{FF2B5EF4-FFF2-40B4-BE49-F238E27FC236}">
                  <a16:creationId xmlns:a16="http://schemas.microsoft.com/office/drawing/2014/main" id="{ABC2003B-563D-CEC2-48F4-5584904ABB25}"/>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B3F152-5DF5-18C4-34DA-E25D31FA9784}"/>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5" name="Text Placeholder">
            <a:extLst>
              <a:ext uri="{FF2B5EF4-FFF2-40B4-BE49-F238E27FC236}">
                <a16:creationId xmlns:a16="http://schemas.microsoft.com/office/drawing/2014/main" id="{2CE5D8B1-C60E-C6B6-978E-D36CD9790B80}"/>
              </a:ext>
            </a:extLst>
          </p:cNvPr>
          <p:cNvSpPr>
            <a:spLocks noGrp="1"/>
          </p:cNvSpPr>
          <p:nvPr>
            <p:ph type="body" sz="quarter" idx="27" hasCustomPrompt="1"/>
          </p:nvPr>
        </p:nvSpPr>
        <p:spPr>
          <a:xfrm>
            <a:off x="6101116" y="2946672"/>
            <a:ext cx="5924973" cy="348118"/>
          </a:xfrm>
          <a:prstGeom prst="rect">
            <a:avLst/>
          </a:prstGeom>
          <a:ln>
            <a:noFill/>
          </a:ln>
        </p:spPr>
        <p:txBody>
          <a:bodyPr/>
          <a:lstStyle>
            <a:lvl1pPr marL="115971" indent="0">
              <a:lnSpc>
                <a:spcPts val="2500"/>
              </a:lnSpc>
              <a:spcBef>
                <a:spcPts val="1200"/>
              </a:spcBef>
              <a:spcAft>
                <a:spcPts val="0"/>
              </a:spcAft>
              <a:buFont typeface="Arial" panose="020B0604020202020204" pitchFamily="34" charset="0"/>
              <a:buNone/>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a:t>Edit Master text styles</a:t>
            </a:r>
          </a:p>
        </p:txBody>
      </p:sp>
      <p:grpSp>
        <p:nvGrpSpPr>
          <p:cNvPr id="16" name="Group 15">
            <a:extLst>
              <a:ext uri="{FF2B5EF4-FFF2-40B4-BE49-F238E27FC236}">
                <a16:creationId xmlns:a16="http://schemas.microsoft.com/office/drawing/2014/main" id="{69DF73EB-615A-416C-A537-7BECB0B3B531}"/>
              </a:ext>
            </a:extLst>
          </p:cNvPr>
          <p:cNvGrpSpPr/>
          <p:nvPr userDrawn="1"/>
        </p:nvGrpSpPr>
        <p:grpSpPr>
          <a:xfrm>
            <a:off x="4739235" y="3019085"/>
            <a:ext cx="1344178" cy="203292"/>
            <a:chOff x="4739235" y="2192483"/>
            <a:chExt cx="1344178" cy="203292"/>
          </a:xfrm>
        </p:grpSpPr>
        <p:cxnSp>
          <p:nvCxnSpPr>
            <p:cNvPr id="17" name="Straight Connector 16">
              <a:extLst>
                <a:ext uri="{FF2B5EF4-FFF2-40B4-BE49-F238E27FC236}">
                  <a16:creationId xmlns:a16="http://schemas.microsoft.com/office/drawing/2014/main" id="{8F8021FE-6880-A9B4-4B26-5BF3EF046C6B}"/>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D225EC2B-5D0A-72BD-F634-9AB69EA34012}"/>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9" name="Text Placeholder">
            <a:extLst>
              <a:ext uri="{FF2B5EF4-FFF2-40B4-BE49-F238E27FC236}">
                <a16:creationId xmlns:a16="http://schemas.microsoft.com/office/drawing/2014/main" id="{BB8FCBB1-25AE-29E2-688B-3B26E9548EE3}"/>
              </a:ext>
            </a:extLst>
          </p:cNvPr>
          <p:cNvSpPr>
            <a:spLocks noGrp="1"/>
          </p:cNvSpPr>
          <p:nvPr>
            <p:ph type="body" sz="quarter" idx="28" hasCustomPrompt="1"/>
          </p:nvPr>
        </p:nvSpPr>
        <p:spPr>
          <a:xfrm>
            <a:off x="6101116" y="3773274"/>
            <a:ext cx="5924973" cy="348118"/>
          </a:xfrm>
          <a:prstGeom prst="rect">
            <a:avLst/>
          </a:prstGeom>
          <a:ln>
            <a:noFill/>
          </a:ln>
        </p:spPr>
        <p:txBody>
          <a:bodyPr/>
          <a:lstStyle>
            <a:lvl1pPr marL="115971" indent="0">
              <a:lnSpc>
                <a:spcPts val="2500"/>
              </a:lnSpc>
              <a:spcBef>
                <a:spcPts val="1200"/>
              </a:spcBef>
              <a:spcAft>
                <a:spcPts val="0"/>
              </a:spcAft>
              <a:buFont typeface="Arial" panose="020B0604020202020204" pitchFamily="34" charset="0"/>
              <a:buNone/>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a:t>Edit Master text styles</a:t>
            </a:r>
          </a:p>
        </p:txBody>
      </p:sp>
      <p:grpSp>
        <p:nvGrpSpPr>
          <p:cNvPr id="20" name="Group 19">
            <a:extLst>
              <a:ext uri="{FF2B5EF4-FFF2-40B4-BE49-F238E27FC236}">
                <a16:creationId xmlns:a16="http://schemas.microsoft.com/office/drawing/2014/main" id="{DC9F43AC-35E3-14F9-A104-3A279E7EFB1F}"/>
              </a:ext>
            </a:extLst>
          </p:cNvPr>
          <p:cNvGrpSpPr/>
          <p:nvPr userDrawn="1"/>
        </p:nvGrpSpPr>
        <p:grpSpPr>
          <a:xfrm>
            <a:off x="4739235" y="3845687"/>
            <a:ext cx="1344178" cy="203292"/>
            <a:chOff x="4739235" y="2192483"/>
            <a:chExt cx="1344178" cy="203292"/>
          </a:xfrm>
        </p:grpSpPr>
        <p:cxnSp>
          <p:nvCxnSpPr>
            <p:cNvPr id="21" name="Straight Connector 20">
              <a:extLst>
                <a:ext uri="{FF2B5EF4-FFF2-40B4-BE49-F238E27FC236}">
                  <a16:creationId xmlns:a16="http://schemas.microsoft.com/office/drawing/2014/main" id="{2489449A-5CC6-5EC6-2829-F7E0DFDF7650}"/>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41622C4-36EC-5967-C7C4-6197D40A3586}"/>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3" name="Text Placeholder">
            <a:extLst>
              <a:ext uri="{FF2B5EF4-FFF2-40B4-BE49-F238E27FC236}">
                <a16:creationId xmlns:a16="http://schemas.microsoft.com/office/drawing/2014/main" id="{82FC0D61-06F1-5946-0B46-4B338D5B19A1}"/>
              </a:ext>
            </a:extLst>
          </p:cNvPr>
          <p:cNvSpPr>
            <a:spLocks noGrp="1"/>
          </p:cNvSpPr>
          <p:nvPr>
            <p:ph type="body" sz="quarter" idx="29" hasCustomPrompt="1"/>
          </p:nvPr>
        </p:nvSpPr>
        <p:spPr>
          <a:xfrm>
            <a:off x="6101116" y="4599875"/>
            <a:ext cx="5924973" cy="348118"/>
          </a:xfrm>
          <a:prstGeom prst="rect">
            <a:avLst/>
          </a:prstGeom>
          <a:ln>
            <a:noFill/>
          </a:ln>
        </p:spPr>
        <p:txBody>
          <a:bodyPr/>
          <a:lstStyle>
            <a:lvl1pPr marL="115971" indent="0">
              <a:lnSpc>
                <a:spcPts val="2500"/>
              </a:lnSpc>
              <a:spcBef>
                <a:spcPts val="1200"/>
              </a:spcBef>
              <a:spcAft>
                <a:spcPts val="0"/>
              </a:spcAft>
              <a:buFont typeface="Arial" panose="020B0604020202020204" pitchFamily="34" charset="0"/>
              <a:buNone/>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a:t>Edit Master text styles</a:t>
            </a:r>
          </a:p>
        </p:txBody>
      </p:sp>
      <p:grpSp>
        <p:nvGrpSpPr>
          <p:cNvPr id="24" name="Group 23">
            <a:extLst>
              <a:ext uri="{FF2B5EF4-FFF2-40B4-BE49-F238E27FC236}">
                <a16:creationId xmlns:a16="http://schemas.microsoft.com/office/drawing/2014/main" id="{EF846B1B-CEAE-4827-DC7B-26E88DA004C4}"/>
              </a:ext>
            </a:extLst>
          </p:cNvPr>
          <p:cNvGrpSpPr/>
          <p:nvPr userDrawn="1"/>
        </p:nvGrpSpPr>
        <p:grpSpPr>
          <a:xfrm>
            <a:off x="4739235" y="4672288"/>
            <a:ext cx="1344178" cy="203292"/>
            <a:chOff x="4739235" y="2192483"/>
            <a:chExt cx="1344178" cy="203292"/>
          </a:xfrm>
        </p:grpSpPr>
        <p:cxnSp>
          <p:nvCxnSpPr>
            <p:cNvPr id="25" name="Straight Connector 24">
              <a:extLst>
                <a:ext uri="{FF2B5EF4-FFF2-40B4-BE49-F238E27FC236}">
                  <a16:creationId xmlns:a16="http://schemas.microsoft.com/office/drawing/2014/main" id="{9120EEE4-E47B-121C-D617-1DC3DF00C0C0}"/>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F0859B2-BA25-E4FC-85FC-1121F2BC4B6D}"/>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6" name="Oval 5">
            <a:extLst>
              <a:ext uri="{FF2B5EF4-FFF2-40B4-BE49-F238E27FC236}">
                <a16:creationId xmlns:a16="http://schemas.microsoft.com/office/drawing/2014/main" id="{2A0194DC-EBFD-3B55-7DCE-DE1F965FA885}"/>
              </a:ext>
            </a:extLst>
          </p:cNvPr>
          <p:cNvSpPr/>
          <p:nvPr userDrawn="1"/>
        </p:nvSpPr>
        <p:spPr>
          <a:xfrm>
            <a:off x="446758" y="1113973"/>
            <a:ext cx="5194627" cy="5194627"/>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Picture Frame 1">
            <a:extLst>
              <a:ext uri="{FF2B5EF4-FFF2-40B4-BE49-F238E27FC236}">
                <a16:creationId xmlns:a16="http://schemas.microsoft.com/office/drawing/2014/main" id="{49FE5006-B791-B73E-B36D-9944AA7A0035}"/>
              </a:ext>
            </a:extLst>
          </p:cNvPr>
          <p:cNvSpPr>
            <a:spLocks noGrp="1"/>
          </p:cNvSpPr>
          <p:nvPr>
            <p:ph type="pic" sz="quarter" idx="26"/>
          </p:nvPr>
        </p:nvSpPr>
        <p:spPr>
          <a:xfrm>
            <a:off x="568729" y="1255999"/>
            <a:ext cx="4939706" cy="4924463"/>
          </a:xfrm>
          <a:prstGeom prst="ellipse">
            <a:avLst/>
          </a:prstGeom>
          <a:solidFill>
            <a:schemeClr val="accent4">
              <a:lumMod val="20000"/>
              <a:lumOff val="80000"/>
            </a:schemeClr>
          </a:solidFill>
          <a:effectLst/>
        </p:spPr>
        <p:txBody>
          <a:bodyPr anchor="ctr" anchorCtr="0"/>
          <a:lstStyle>
            <a:lvl1pPr algn="ctr">
              <a:defRPr>
                <a:latin typeface="Calibri" panose="020F0502020204030204" pitchFamily="34" charset="0"/>
                <a:cs typeface="Calibri" panose="020F0502020204030204" pitchFamily="34" charset="0"/>
              </a:defRPr>
            </a:lvl1pPr>
          </a:lstStyle>
          <a:p>
            <a:endParaRPr lang="en-US"/>
          </a:p>
        </p:txBody>
      </p:sp>
    </p:spTree>
    <p:custDataLst>
      <p:tags r:id="rId1"/>
    </p:custDataLst>
    <p:extLst>
      <p:ext uri="{BB962C8B-B14F-4D97-AF65-F5344CB8AC3E}">
        <p14:creationId xmlns:p14="http://schemas.microsoft.com/office/powerpoint/2010/main" val="421118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1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F33BB39-D504-4611-90D1-4DEDB8A004CD}"/>
              </a:ext>
            </a:extLst>
          </p:cNvPr>
          <p:cNvSpPr/>
          <p:nvPr userDrawn="1"/>
        </p:nvSpPr>
        <p:spPr>
          <a:xfrm>
            <a:off x="2489819" y="-2341"/>
            <a:ext cx="9702183" cy="723900"/>
          </a:xfrm>
          <a:prstGeom prst="rect">
            <a:avLst/>
          </a:prstGeom>
          <a:solidFill>
            <a:srgbClr val="4DC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Shape">
            <a:extLst>
              <a:ext uri="{FF2B5EF4-FFF2-40B4-BE49-F238E27FC236}">
                <a16:creationId xmlns:a16="http://schemas.microsoft.com/office/drawing/2014/main" id="{1F475E93-AC4D-985C-4A09-FE417196CB39}"/>
              </a:ext>
            </a:extLst>
          </p:cNvPr>
          <p:cNvSpPr/>
          <p:nvPr userDrawn="1"/>
        </p:nvSpPr>
        <p:spPr>
          <a:xfrm>
            <a:off x="0" y="6673249"/>
            <a:ext cx="12192000" cy="182957"/>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Course Code">
            <a:extLst>
              <a:ext uri="{FF2B5EF4-FFF2-40B4-BE49-F238E27FC236}">
                <a16:creationId xmlns:a16="http://schemas.microsoft.com/office/drawing/2014/main" id="{17396641-0ADB-F57A-9065-8F0CEB5E6074}"/>
              </a:ext>
            </a:extLst>
          </p:cNvPr>
          <p:cNvSpPr txBox="1"/>
          <p:nvPr userDrawn="1"/>
        </p:nvSpPr>
        <p:spPr>
          <a:xfrm>
            <a:off x="11257938" y="6616457"/>
            <a:ext cx="934062" cy="276999"/>
          </a:xfrm>
          <a:prstGeom prst="rect">
            <a:avLst/>
          </a:prstGeom>
          <a:noFill/>
        </p:spPr>
        <p:txBody>
          <a:bodyPr wrap="square" rtlCol="0">
            <a:spAutoFit/>
          </a:bodyPr>
          <a:lstStyle/>
          <a:p>
            <a:pPr algn="r"/>
            <a:r>
              <a:rPr lang="en-US" sz="1200">
                <a:solidFill>
                  <a:schemeClr val="bg1">
                    <a:lumMod val="75000"/>
                  </a:schemeClr>
                </a:solidFill>
              </a:rPr>
              <a:t>XXXX</a:t>
            </a:r>
          </a:p>
        </p:txBody>
      </p:sp>
      <p:pic>
        <p:nvPicPr>
          <p:cNvPr id="2" name="Header Graphic">
            <a:extLst>
              <a:ext uri="{FF2B5EF4-FFF2-40B4-BE49-F238E27FC236}">
                <a16:creationId xmlns:a16="http://schemas.microsoft.com/office/drawing/2014/main" id="{C5B161FA-5472-2667-CC7F-6DE5EA005B2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8290" y="1"/>
            <a:ext cx="12207240" cy="809624"/>
          </a:xfrm>
          <a:prstGeom prst="rect">
            <a:avLst/>
          </a:prstGeom>
        </p:spPr>
      </p:pic>
      <p:sp>
        <p:nvSpPr>
          <p:cNvPr id="7" name="Course Title">
            <a:extLst>
              <a:ext uri="{FF2B5EF4-FFF2-40B4-BE49-F238E27FC236}">
                <a16:creationId xmlns:a16="http://schemas.microsoft.com/office/drawing/2014/main" id="{9D1148D2-7532-4C89-924C-46855FD91550}"/>
              </a:ext>
            </a:extLst>
          </p:cNvPr>
          <p:cNvSpPr txBox="1">
            <a:spLocks/>
          </p:cNvSpPr>
          <p:nvPr userDrawn="1"/>
        </p:nvSpPr>
        <p:spPr>
          <a:xfrm>
            <a:off x="-2" y="78651"/>
            <a:ext cx="8842666" cy="238125"/>
          </a:xfrm>
          <a:prstGeom prst="rect">
            <a:avLst/>
          </a:prstGeom>
        </p:spPr>
        <p:txBody>
          <a:bodyPr vert="horz" lIns="91355" tIns="0" rIns="91355" bIns="0" rtlCol="0" anchor="t">
            <a:noAutofit/>
          </a:bodyPr>
          <a:lstStyle>
            <a:lvl1pPr algn="l" defTabSz="914400" rtl="0" eaLnBrk="1" latinLnBrk="0" hangingPunct="1">
              <a:lnSpc>
                <a:spcPct val="90000"/>
              </a:lnSpc>
              <a:spcBef>
                <a:spcPct val="0"/>
              </a:spcBef>
              <a:buNone/>
              <a:defRPr sz="11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60904" marR="0" lvl="0" indent="0" algn="l" defTabSz="914400" rtl="0" eaLnBrk="1" fontAlgn="auto" latinLnBrk="0" hangingPunct="1">
              <a:lnSpc>
                <a:spcPct val="90000"/>
              </a:lnSpc>
              <a:spcBef>
                <a:spcPct val="0"/>
              </a:spcBef>
              <a:spcAft>
                <a:spcPts val="0"/>
              </a:spcAft>
              <a:buClrTx/>
              <a:buSzTx/>
              <a:buFontTx/>
              <a:buNone/>
              <a:tabLst/>
              <a:defRPr/>
            </a:pPr>
            <a:r>
              <a:rPr lang="en-US" sz="1600" b="0" cap="all" baseline="0">
                <a:solidFill>
                  <a:schemeClr val="bg1"/>
                </a:solidFill>
                <a:latin typeface="Calibri" panose="020F0502020204030204" pitchFamily="34" charset="0"/>
                <a:ea typeface="Open Sans" panose="020B0606030504020204" pitchFamily="34" charset="0"/>
                <a:cs typeface="Calibri" panose="020F0502020204030204" pitchFamily="34" charset="0"/>
              </a:rPr>
              <a:t>Workplace violence prevention in California</a:t>
            </a:r>
          </a:p>
          <a:p>
            <a:pPr marL="60904" marR="0" lvl="0" indent="0" algn="l" defTabSz="914400" rtl="0" eaLnBrk="1" fontAlgn="auto" latinLnBrk="0" hangingPunct="1">
              <a:lnSpc>
                <a:spcPct val="90000"/>
              </a:lnSpc>
              <a:spcBef>
                <a:spcPct val="0"/>
              </a:spcBef>
              <a:spcAft>
                <a:spcPts val="0"/>
              </a:spcAft>
              <a:buClrTx/>
              <a:buSzTx/>
              <a:buFontTx/>
              <a:buNone/>
              <a:tabLst/>
              <a:defRPr/>
            </a:pPr>
            <a:endParaRPr lang="en-US" sz="1600" b="0" cap="all" baseline="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13" name="TT Logo" descr="A picture containing text, clipart&#10;&#10;Description automatically generated">
            <a:extLst>
              <a:ext uri="{FF2B5EF4-FFF2-40B4-BE49-F238E27FC236}">
                <a16:creationId xmlns:a16="http://schemas.microsoft.com/office/drawing/2014/main" id="{7867BD1D-C908-51AC-34BE-96187A3A2EF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66539" y="208948"/>
            <a:ext cx="2455744" cy="436577"/>
          </a:xfrm>
          <a:prstGeom prst="rect">
            <a:avLst/>
          </a:prstGeom>
        </p:spPr>
      </p:pic>
    </p:spTree>
    <p:custDataLst>
      <p:tags r:id="rId12"/>
    </p:custDataLst>
    <p:extLst>
      <p:ext uri="{BB962C8B-B14F-4D97-AF65-F5344CB8AC3E}">
        <p14:creationId xmlns:p14="http://schemas.microsoft.com/office/powerpoint/2010/main" val="2624629614"/>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8" r:id="rId3"/>
    <p:sldLayoutId id="2147484039" r:id="rId4"/>
    <p:sldLayoutId id="2147484043" r:id="rId5"/>
    <p:sldLayoutId id="2147484049" r:id="rId6"/>
    <p:sldLayoutId id="2147484044" r:id="rId7"/>
    <p:sldLayoutId id="2147484045" r:id="rId8"/>
    <p:sldLayoutId id="2147484046" r:id="rId9"/>
    <p:sldLayoutId id="2147484047" r:id="rId10"/>
  </p:sldLayoutIdLst>
  <p:txStyles>
    <p:titleStyle>
      <a:lvl1pPr indent="-118762" algn="l" defTabSz="913554" rtl="0" eaLnBrk="1" latinLnBrk="0" hangingPunct="1">
        <a:lnSpc>
          <a:spcPct val="90000"/>
        </a:lnSpc>
        <a:spcBef>
          <a:spcPct val="0"/>
        </a:spcBef>
        <a:buNone/>
        <a:defRPr sz="213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09627" indent="0" algn="l" defTabSz="913554" rtl="0" eaLnBrk="1" latinLnBrk="0" hangingPunct="1">
        <a:lnSpc>
          <a:spcPts val="1798"/>
        </a:lnSpc>
        <a:spcBef>
          <a:spcPts val="999"/>
        </a:spcBef>
        <a:spcAft>
          <a:spcPts val="599"/>
        </a:spcAft>
        <a:buFontTx/>
        <a:buNone/>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6" orient="horz" pos="4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62DC93-78BF-1808-89D8-B911384430DE}"/>
              </a:ext>
            </a:extLst>
          </p:cNvPr>
          <p:cNvPicPr>
            <a:picLocks noChangeAspect="1"/>
          </p:cNvPicPr>
          <p:nvPr userDrawn="1"/>
        </p:nvPicPr>
        <p:blipFill rotWithShape="1">
          <a:blip r:embed="rId14"/>
          <a:srcRect l="14791" t="11154"/>
          <a:stretch/>
        </p:blipFill>
        <p:spPr>
          <a:xfrm>
            <a:off x="62146" y="0"/>
            <a:ext cx="12192000" cy="6858000"/>
          </a:xfrm>
          <a:prstGeom prst="rect">
            <a:avLst/>
          </a:prstGeom>
        </p:spPr>
      </p:pic>
      <p:sp>
        <p:nvSpPr>
          <p:cNvPr id="2" name="Title Placeholder 1">
            <a:extLst>
              <a:ext uri="{FF2B5EF4-FFF2-40B4-BE49-F238E27FC236}">
                <a16:creationId xmlns:a16="http://schemas.microsoft.com/office/drawing/2014/main" id="{FF4E622C-58F0-7047-58A2-157DD54641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C64681-C554-B3A8-0D84-9D2631E2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3"/>
    </p:custDataLst>
    <p:extLst>
      <p:ext uri="{BB962C8B-B14F-4D97-AF65-F5344CB8AC3E}">
        <p14:creationId xmlns:p14="http://schemas.microsoft.com/office/powerpoint/2010/main" val="1159255946"/>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22.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22.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22.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9.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9.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9.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9.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40.xml"/><Relationship Id="rId5" Type="http://schemas.openxmlformats.org/officeDocument/2006/relationships/image" Target="../media/image2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41.xml"/><Relationship Id="rId5" Type="http://schemas.openxmlformats.org/officeDocument/2006/relationships/image" Target="../media/image22.pn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9.pn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19.pn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45.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19.pn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22.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Image/Video Placeholder">
            <a:extLst>
              <a:ext uri="{FF2B5EF4-FFF2-40B4-BE49-F238E27FC236}">
                <a16:creationId xmlns:a16="http://schemas.microsoft.com/office/drawing/2014/main" id="{1E61F18F-83B4-4FAD-ACF4-FEF0E6C3A4C7}"/>
              </a:ext>
            </a:extLst>
          </p:cNvPr>
          <p:cNvGrpSpPr/>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DEA498A-77BC-4F6B-8B1C-B4F21B11D808}"/>
                </a:ext>
              </a:extLst>
            </p:cNvPr>
            <p:cNvSpPr/>
            <p:nvPr/>
          </p:nvSpPr>
          <p:spPr>
            <a:xfrm>
              <a:off x="0" y="0"/>
              <a:ext cx="121920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extBox 12">
              <a:extLst>
                <a:ext uri="{FF2B5EF4-FFF2-40B4-BE49-F238E27FC236}">
                  <a16:creationId xmlns:a16="http://schemas.microsoft.com/office/drawing/2014/main" id="{E8B4F1C0-C129-45FB-B34A-8698B3E45D8B}"/>
                </a:ext>
              </a:extLst>
            </p:cNvPr>
            <p:cNvSpPr txBox="1"/>
            <p:nvPr/>
          </p:nvSpPr>
          <p:spPr>
            <a:xfrm>
              <a:off x="7010400" y="2978335"/>
              <a:ext cx="4159046" cy="369204"/>
            </a:xfrm>
            <a:prstGeom prst="rect">
              <a:avLst/>
            </a:prstGeom>
            <a:noFill/>
          </p:spPr>
          <p:txBody>
            <a:bodyPr wrap="square" rtlCol="0">
              <a:spAutoFit/>
            </a:bodyPr>
            <a:lstStyle/>
            <a:p>
              <a:endParaRPr lang="en-US"/>
            </a:p>
          </p:txBody>
        </p:sp>
      </p:grpSp>
      <p:pic>
        <p:nvPicPr>
          <p:cNvPr id="4" name="Picture 3">
            <a:extLst>
              <a:ext uri="{FF2B5EF4-FFF2-40B4-BE49-F238E27FC236}">
                <a16:creationId xmlns:a16="http://schemas.microsoft.com/office/drawing/2014/main" id="{95C1208D-C739-357F-D145-1468DCFA081A}"/>
              </a:ext>
            </a:extLst>
          </p:cNvPr>
          <p:cNvPicPr>
            <a:picLocks noChangeAspect="1"/>
          </p:cNvPicPr>
          <p:nvPr/>
        </p:nvPicPr>
        <p:blipFill rotWithShape="1">
          <a:blip r:embed="rId4">
            <a:extLst>
              <a:ext uri="{28A0092B-C50C-407E-A947-70E740481C1C}">
                <a14:useLocalDpi xmlns:a14="http://schemas.microsoft.com/office/drawing/2010/main" val="0"/>
              </a:ext>
            </a:extLst>
          </a:blip>
          <a:srcRect r="13112"/>
          <a:stretch/>
        </p:blipFill>
        <p:spPr>
          <a:xfrm>
            <a:off x="5137067" y="527533"/>
            <a:ext cx="7054933" cy="6133929"/>
          </a:xfrm>
          <a:prstGeom prst="rect">
            <a:avLst/>
          </a:prstGeom>
        </p:spPr>
      </p:pic>
      <p:sp>
        <p:nvSpPr>
          <p:cNvPr id="2" name="Rectangle 1">
            <a:extLst>
              <a:ext uri="{FF2B5EF4-FFF2-40B4-BE49-F238E27FC236}">
                <a16:creationId xmlns:a16="http://schemas.microsoft.com/office/drawing/2014/main" id="{5E0BF40A-F90A-9809-25E4-91BEE6EA3018}"/>
              </a:ext>
            </a:extLst>
          </p:cNvPr>
          <p:cNvSpPr/>
          <p:nvPr/>
        </p:nvSpPr>
        <p:spPr>
          <a:xfrm>
            <a:off x="3788452" y="538426"/>
            <a:ext cx="8389089" cy="6123592"/>
          </a:xfrm>
          <a:prstGeom prst="rect">
            <a:avLst/>
          </a:prstGeom>
          <a:gradFill>
            <a:gsLst>
              <a:gs pos="0">
                <a:srgbClr val="00AEEF">
                  <a:alpha val="80000"/>
                </a:srgbClr>
              </a:gs>
              <a:gs pos="41000">
                <a:srgbClr val="00AEEF">
                  <a:alpha val="50000"/>
                </a:srgbClr>
              </a:gs>
              <a:gs pos="72000">
                <a:srgbClr val="00AEEF">
                  <a:alpha val="30000"/>
                </a:srgbClr>
              </a:gs>
              <a:gs pos="100000">
                <a:srgbClr val="00AEE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14" name="Title Shape">
            <a:extLst>
              <a:ext uri="{FF2B5EF4-FFF2-40B4-BE49-F238E27FC236}">
                <a16:creationId xmlns:a16="http://schemas.microsoft.com/office/drawing/2014/main" id="{E9954491-84F3-5399-01B4-3668AF82FB9A}"/>
              </a:ext>
            </a:extLst>
          </p:cNvPr>
          <p:cNvGrpSpPr/>
          <p:nvPr/>
        </p:nvGrpSpPr>
        <p:grpSpPr>
          <a:xfrm>
            <a:off x="-114162" y="472966"/>
            <a:ext cx="5766319" cy="6537434"/>
            <a:chOff x="-114162" y="472966"/>
            <a:chExt cx="5766319" cy="6537434"/>
          </a:xfrm>
        </p:grpSpPr>
        <p:sp>
          <p:nvSpPr>
            <p:cNvPr id="8" name="Trapezoid 7">
              <a:extLst>
                <a:ext uri="{FF2B5EF4-FFF2-40B4-BE49-F238E27FC236}">
                  <a16:creationId xmlns:a16="http://schemas.microsoft.com/office/drawing/2014/main" id="{6534AF30-043F-9ADF-1138-42A48A378F2A}"/>
                </a:ext>
              </a:extLst>
            </p:cNvPr>
            <p:cNvSpPr/>
            <p:nvPr/>
          </p:nvSpPr>
          <p:spPr>
            <a:xfrm>
              <a:off x="-82631" y="472966"/>
              <a:ext cx="5734788" cy="6537434"/>
            </a:xfrm>
            <a:prstGeom prst="trapezoid">
              <a:avLst>
                <a:gd name="adj" fmla="val 29005"/>
              </a:avLst>
            </a:prstGeom>
            <a:solidFill>
              <a:srgbClr val="00355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33E8605D-D755-2C14-371B-0EAD63963A8F}"/>
                </a:ext>
              </a:extLst>
            </p:cNvPr>
            <p:cNvSpPr/>
            <p:nvPr/>
          </p:nvSpPr>
          <p:spPr>
            <a:xfrm>
              <a:off x="0" y="561494"/>
              <a:ext cx="3300248" cy="6448906"/>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54C0E8"/>
                </a:solidFill>
              </a:endParaRPr>
            </a:p>
          </p:txBody>
        </p:sp>
        <p:sp>
          <p:nvSpPr>
            <p:cNvPr id="11" name="Trapezoid 10">
              <a:extLst>
                <a:ext uri="{FF2B5EF4-FFF2-40B4-BE49-F238E27FC236}">
                  <a16:creationId xmlns:a16="http://schemas.microsoft.com/office/drawing/2014/main" id="{F6234E93-6524-728F-2D0F-F45CB6057C2B}"/>
                </a:ext>
              </a:extLst>
            </p:cNvPr>
            <p:cNvSpPr/>
            <p:nvPr/>
          </p:nvSpPr>
          <p:spPr>
            <a:xfrm>
              <a:off x="-114162" y="6043448"/>
              <a:ext cx="5734788" cy="966952"/>
            </a:xfrm>
            <a:prstGeom prst="trapezoid">
              <a:avLst>
                <a:gd name="adj" fmla="val 26639"/>
              </a:avLst>
            </a:prstGeom>
            <a:solidFill>
              <a:srgbClr val="4040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8393E20-6E5F-1B06-1A33-806C1D4F9844}"/>
                </a:ext>
              </a:extLst>
            </p:cNvPr>
            <p:cNvSpPr/>
            <p:nvPr/>
          </p:nvSpPr>
          <p:spPr>
            <a:xfrm>
              <a:off x="-1" y="6043448"/>
              <a:ext cx="1616863" cy="96695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4" name="Module Title">
            <a:extLst>
              <a:ext uri="{FF2B5EF4-FFF2-40B4-BE49-F238E27FC236}">
                <a16:creationId xmlns:a16="http://schemas.microsoft.com/office/drawing/2014/main" id="{02804D4E-6B10-441D-9905-47B4A9023B9D}"/>
              </a:ext>
            </a:extLst>
          </p:cNvPr>
          <p:cNvSpPr txBox="1"/>
          <p:nvPr/>
        </p:nvSpPr>
        <p:spPr>
          <a:xfrm>
            <a:off x="488204" y="3908390"/>
            <a:ext cx="4003764" cy="2151358"/>
          </a:xfrm>
          <a:prstGeom prst="rect">
            <a:avLst/>
          </a:prstGeom>
          <a:noFill/>
        </p:spPr>
        <p:txBody>
          <a:bodyPr wrap="square" rtlCol="0">
            <a:spAutoFit/>
          </a:bodyPr>
          <a:lstStyle/>
          <a:p>
            <a:pPr>
              <a:lnSpc>
                <a:spcPts val="4000"/>
              </a:lnSpc>
            </a:pPr>
            <a:r>
              <a:rPr lang="en-US" sz="4000" b="1">
                <a:solidFill>
                  <a:srgbClr val="FFFFFF"/>
                </a:solidFill>
              </a:rPr>
              <a:t>Workplace Violence Prevention in California</a:t>
            </a:r>
          </a:p>
        </p:txBody>
      </p:sp>
      <p:sp>
        <p:nvSpPr>
          <p:cNvPr id="16" name="Footer Shape">
            <a:extLst>
              <a:ext uri="{FF2B5EF4-FFF2-40B4-BE49-F238E27FC236}">
                <a16:creationId xmlns:a16="http://schemas.microsoft.com/office/drawing/2014/main" id="{5BEEB03B-9EE2-2561-896C-98B2DA197020}"/>
              </a:ext>
            </a:extLst>
          </p:cNvPr>
          <p:cNvSpPr/>
          <p:nvPr/>
        </p:nvSpPr>
        <p:spPr>
          <a:xfrm>
            <a:off x="0" y="6673249"/>
            <a:ext cx="12192000" cy="182957"/>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Course Code">
            <a:extLst>
              <a:ext uri="{FF2B5EF4-FFF2-40B4-BE49-F238E27FC236}">
                <a16:creationId xmlns:a16="http://schemas.microsoft.com/office/drawing/2014/main" id="{0F73AEA3-365E-4C3C-80D5-ECF0C456C647}"/>
              </a:ext>
            </a:extLst>
          </p:cNvPr>
          <p:cNvSpPr txBox="1"/>
          <p:nvPr/>
        </p:nvSpPr>
        <p:spPr>
          <a:xfrm>
            <a:off x="11257938" y="6616457"/>
            <a:ext cx="934062" cy="276999"/>
          </a:xfrm>
          <a:prstGeom prst="rect">
            <a:avLst/>
          </a:prstGeom>
          <a:noFill/>
        </p:spPr>
        <p:txBody>
          <a:bodyPr wrap="square" rtlCol="0">
            <a:spAutoFit/>
          </a:bodyPr>
          <a:lstStyle/>
          <a:p>
            <a:pPr algn="r"/>
            <a:r>
              <a:rPr lang="en-US" sz="1200">
                <a:solidFill>
                  <a:schemeClr val="bg1">
                    <a:lumMod val="75000"/>
                  </a:schemeClr>
                </a:solidFill>
              </a:rPr>
              <a:t>XXXX</a:t>
            </a:r>
          </a:p>
        </p:txBody>
      </p:sp>
      <p:sp>
        <p:nvSpPr>
          <p:cNvPr id="22" name="Legal">
            <a:extLst>
              <a:ext uri="{FF2B5EF4-FFF2-40B4-BE49-F238E27FC236}">
                <a16:creationId xmlns:a16="http://schemas.microsoft.com/office/drawing/2014/main" id="{A01979F4-786F-4F48-BBEF-D03D03B6BA93}"/>
              </a:ext>
            </a:extLst>
          </p:cNvPr>
          <p:cNvSpPr txBox="1"/>
          <p:nvPr/>
        </p:nvSpPr>
        <p:spPr>
          <a:xfrm>
            <a:off x="-12543" y="6622532"/>
            <a:ext cx="3913240" cy="276999"/>
          </a:xfrm>
          <a:prstGeom prst="rect">
            <a:avLst/>
          </a:prstGeom>
          <a:noFill/>
        </p:spPr>
        <p:txBody>
          <a:bodyPr wrap="square" rtlCol="0">
            <a:spAutoFit/>
          </a:bodyPr>
          <a:lstStyle/>
          <a:p>
            <a:r>
              <a:rPr lang="en-US" sz="1200">
                <a:solidFill>
                  <a:schemeClr val="bg1">
                    <a:lumMod val="75000"/>
                  </a:schemeClr>
                </a:solidFill>
              </a:rPr>
              <a:t>©2024 BLR®, a division of Simplify Compliance LLC</a:t>
            </a:r>
          </a:p>
        </p:txBody>
      </p:sp>
      <p:sp>
        <p:nvSpPr>
          <p:cNvPr id="7" name="Header Shape">
            <a:extLst>
              <a:ext uri="{FF2B5EF4-FFF2-40B4-BE49-F238E27FC236}">
                <a16:creationId xmlns:a16="http://schemas.microsoft.com/office/drawing/2014/main" id="{778553A4-8844-C186-33C3-D7D84AFA6767}"/>
              </a:ext>
            </a:extLst>
          </p:cNvPr>
          <p:cNvSpPr/>
          <p:nvPr/>
        </p:nvSpPr>
        <p:spPr>
          <a:xfrm>
            <a:off x="1" y="-1"/>
            <a:ext cx="12192000" cy="58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9" name="TT Logo">
            <a:extLst>
              <a:ext uri="{FF2B5EF4-FFF2-40B4-BE49-F238E27FC236}">
                <a16:creationId xmlns:a16="http://schemas.microsoft.com/office/drawing/2014/main" id="{BFE70DC8-5177-B373-FF84-0773DC0D352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835119" y="-58997"/>
            <a:ext cx="2250337" cy="750113"/>
          </a:xfrm>
          <a:prstGeom prst="rect">
            <a:avLst/>
          </a:prstGeom>
        </p:spPr>
      </p:pic>
    </p:spTree>
    <p:custDataLst>
      <p:tags r:id="rId1"/>
    </p:custDataLst>
    <p:extLst>
      <p:ext uri="{BB962C8B-B14F-4D97-AF65-F5344CB8AC3E}">
        <p14:creationId xmlns:p14="http://schemas.microsoft.com/office/powerpoint/2010/main" val="35476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BC166-EFC6-CCFD-8FC9-C3B35D5ADA0D}"/>
            </a:ext>
          </a:extLst>
        </p:cNvPr>
        <p:cNvGrpSpPr/>
        <p:nvPr/>
      </p:nvGrpSpPr>
      <p:grpSpPr>
        <a:xfrm>
          <a:off x="0" y="0"/>
          <a:ext cx="0" cy="0"/>
          <a:chOff x="0" y="0"/>
          <a:chExt cx="0" cy="0"/>
        </a:xfrm>
      </p:grpSpPr>
      <p:pic>
        <p:nvPicPr>
          <p:cNvPr id="4100" name="Picture 4">
            <a:extLst>
              <a:ext uri="{FF2B5EF4-FFF2-40B4-BE49-F238E27FC236}">
                <a16:creationId xmlns:a16="http://schemas.microsoft.com/office/drawing/2014/main" id="{7924F140-FE04-5EB8-7745-4B3D43C15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50" r="1450"/>
          <a:stretch/>
        </p:blipFill>
        <p:spPr bwMode="auto">
          <a:xfrm>
            <a:off x="3779520" y="833261"/>
            <a:ext cx="8412480" cy="57713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B1F94EB-43B5-3E57-82A3-26AF81E8367A}"/>
              </a:ext>
            </a:extLst>
          </p:cNvPr>
          <p:cNvSpPr>
            <a:spLocks noGrp="1"/>
          </p:cNvSpPr>
          <p:nvPr>
            <p:ph type="title"/>
          </p:nvPr>
        </p:nvSpPr>
        <p:spPr/>
        <p:txBody>
          <a:bodyPr/>
          <a:lstStyle/>
          <a:p>
            <a:r>
              <a:rPr lang="en-US"/>
              <a:t>Workplace Violence Prevention Plan</a:t>
            </a:r>
          </a:p>
        </p:txBody>
      </p:sp>
      <p:pic>
        <p:nvPicPr>
          <p:cNvPr id="5" name="Picture 4" descr="A black and white gradient&#10;&#10;Description automatically generated">
            <a:extLst>
              <a:ext uri="{FF2B5EF4-FFF2-40B4-BE49-F238E27FC236}">
                <a16:creationId xmlns:a16="http://schemas.microsoft.com/office/drawing/2014/main" id="{A89C0C17-79C9-E2B3-DA56-0C2CFF705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2696" y="788200"/>
            <a:ext cx="3841319" cy="5889325"/>
          </a:xfrm>
          <a:prstGeom prst="rect">
            <a:avLst/>
          </a:prstGeom>
        </p:spPr>
      </p:pic>
      <p:sp>
        <p:nvSpPr>
          <p:cNvPr id="10" name="Rectangle 9">
            <a:extLst>
              <a:ext uri="{FF2B5EF4-FFF2-40B4-BE49-F238E27FC236}">
                <a16:creationId xmlns:a16="http://schemas.microsoft.com/office/drawing/2014/main" id="{0AEA4DAA-F9DC-2B45-E809-DB334068500D}"/>
              </a:ext>
            </a:extLst>
          </p:cNvPr>
          <p:cNvSpPr/>
          <p:nvPr/>
        </p:nvSpPr>
        <p:spPr>
          <a:xfrm>
            <a:off x="-9525" y="751429"/>
            <a:ext cx="12252960" cy="9144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BA75350F-83B7-7A6D-37E1-C51B240C6FAF}"/>
              </a:ext>
            </a:extLst>
          </p:cNvPr>
          <p:cNvSpPr/>
          <p:nvPr/>
        </p:nvSpPr>
        <p:spPr>
          <a:xfrm>
            <a:off x="-57751" y="6604635"/>
            <a:ext cx="12252960" cy="9144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Text Placeholder 1">
            <a:extLst>
              <a:ext uri="{FF2B5EF4-FFF2-40B4-BE49-F238E27FC236}">
                <a16:creationId xmlns:a16="http://schemas.microsoft.com/office/drawing/2014/main" id="{45E1968D-D2B9-8B67-204B-E1B50184676D}"/>
              </a:ext>
            </a:extLst>
          </p:cNvPr>
          <p:cNvSpPr>
            <a:spLocks noGrp="1"/>
          </p:cNvSpPr>
          <p:nvPr>
            <p:ph type="body" sz="quarter" idx="10"/>
          </p:nvPr>
        </p:nvSpPr>
        <p:spPr>
          <a:xfrm>
            <a:off x="-350728" y="990152"/>
            <a:ext cx="4511842" cy="648034"/>
          </a:xfrm>
          <a:prstGeom prst="roundRect">
            <a:avLst>
              <a:gd name="adj" fmla="val 50000"/>
            </a:avLst>
          </a:prstGeom>
          <a:solidFill>
            <a:schemeClr val="tx1">
              <a:lumMod val="75000"/>
              <a:lumOff val="25000"/>
            </a:schemeClr>
          </a:solidFill>
          <a:ln w="28575">
            <a:noFill/>
          </a:ln>
        </p:spPr>
        <p:txBody>
          <a:bodyPr lIns="548640" anchor="ctr"/>
          <a:lstStyle/>
          <a:p>
            <a:pPr marL="115971" indent="0">
              <a:buNone/>
            </a:pPr>
            <a:r>
              <a:rPr lang="en-US" sz="2400" b="1">
                <a:solidFill>
                  <a:schemeClr val="bg1"/>
                </a:solidFill>
              </a:rPr>
              <a:t>Hazard assessment</a:t>
            </a:r>
          </a:p>
        </p:txBody>
      </p:sp>
      <p:sp>
        <p:nvSpPr>
          <p:cNvPr id="17" name="Text Placeholder 1">
            <a:extLst>
              <a:ext uri="{FF2B5EF4-FFF2-40B4-BE49-F238E27FC236}">
                <a16:creationId xmlns:a16="http://schemas.microsoft.com/office/drawing/2014/main" id="{6FA47FAA-4D35-1302-C791-C01A415B6AA9}"/>
              </a:ext>
            </a:extLst>
          </p:cNvPr>
          <p:cNvSpPr txBox="1">
            <a:spLocks/>
          </p:cNvSpPr>
          <p:nvPr/>
        </p:nvSpPr>
        <p:spPr>
          <a:xfrm>
            <a:off x="-350728" y="1772684"/>
            <a:ext cx="4511842" cy="648034"/>
          </a:xfrm>
          <a:prstGeom prst="roundRect">
            <a:avLst>
              <a:gd name="adj" fmla="val 50000"/>
            </a:avLst>
          </a:prstGeom>
          <a:solidFill>
            <a:schemeClr val="tx1">
              <a:lumMod val="75000"/>
              <a:lumOff val="25000"/>
            </a:schemeClr>
          </a:solidFill>
          <a:ln w="28575">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Work practices</a:t>
            </a:r>
          </a:p>
        </p:txBody>
      </p:sp>
      <p:sp>
        <p:nvSpPr>
          <p:cNvPr id="18" name="Text Placeholder 1">
            <a:extLst>
              <a:ext uri="{FF2B5EF4-FFF2-40B4-BE49-F238E27FC236}">
                <a16:creationId xmlns:a16="http://schemas.microsoft.com/office/drawing/2014/main" id="{D6F20D70-456B-1286-5778-2F721E3E76CB}"/>
              </a:ext>
            </a:extLst>
          </p:cNvPr>
          <p:cNvSpPr txBox="1">
            <a:spLocks/>
          </p:cNvSpPr>
          <p:nvPr/>
        </p:nvSpPr>
        <p:spPr>
          <a:xfrm>
            <a:off x="-350728" y="2555216"/>
            <a:ext cx="4511842" cy="648034"/>
          </a:xfrm>
          <a:prstGeom prst="roundRect">
            <a:avLst>
              <a:gd name="adj" fmla="val 50000"/>
            </a:avLst>
          </a:prstGeom>
          <a:solidFill>
            <a:srgbClr val="287A7C"/>
          </a:solidFill>
          <a:ln w="28575">
            <a:solidFill>
              <a:srgbClr val="005257"/>
            </a:solid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Incident response</a:t>
            </a:r>
          </a:p>
        </p:txBody>
      </p:sp>
      <p:sp>
        <p:nvSpPr>
          <p:cNvPr id="19" name="Text Placeholder 1">
            <a:extLst>
              <a:ext uri="{FF2B5EF4-FFF2-40B4-BE49-F238E27FC236}">
                <a16:creationId xmlns:a16="http://schemas.microsoft.com/office/drawing/2014/main" id="{2B25A269-6B40-ACA0-78F6-E014CA149155}"/>
              </a:ext>
            </a:extLst>
          </p:cNvPr>
          <p:cNvSpPr txBox="1">
            <a:spLocks/>
          </p:cNvSpPr>
          <p:nvPr/>
        </p:nvSpPr>
        <p:spPr>
          <a:xfrm>
            <a:off x="-350728" y="3337748"/>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Training</a:t>
            </a:r>
          </a:p>
        </p:txBody>
      </p:sp>
      <p:sp>
        <p:nvSpPr>
          <p:cNvPr id="20" name="Text Placeholder 1">
            <a:extLst>
              <a:ext uri="{FF2B5EF4-FFF2-40B4-BE49-F238E27FC236}">
                <a16:creationId xmlns:a16="http://schemas.microsoft.com/office/drawing/2014/main" id="{00B9A7BB-3701-0C5D-3902-CEC15EA7AB58}"/>
              </a:ext>
            </a:extLst>
          </p:cNvPr>
          <p:cNvSpPr txBox="1">
            <a:spLocks/>
          </p:cNvSpPr>
          <p:nvPr/>
        </p:nvSpPr>
        <p:spPr>
          <a:xfrm>
            <a:off x="-350728" y="4120280"/>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Recordkeeping</a:t>
            </a:r>
          </a:p>
        </p:txBody>
      </p:sp>
      <p:sp>
        <p:nvSpPr>
          <p:cNvPr id="23" name="Rectangle 22">
            <a:extLst>
              <a:ext uri="{FF2B5EF4-FFF2-40B4-BE49-F238E27FC236}">
                <a16:creationId xmlns:a16="http://schemas.microsoft.com/office/drawing/2014/main" id="{A2C1D137-E160-D16C-D27D-B416D69A8BCD}"/>
              </a:ext>
            </a:extLst>
          </p:cNvPr>
          <p:cNvSpPr/>
          <p:nvPr/>
        </p:nvSpPr>
        <p:spPr>
          <a:xfrm>
            <a:off x="4241191" y="1002615"/>
            <a:ext cx="4694992" cy="17621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pPr marL="342900" indent="-342900">
              <a:buFont typeface="Arial" panose="020B0604020202020204" pitchFamily="34" charset="0"/>
              <a:buChar char="•"/>
            </a:pPr>
            <a:r>
              <a:rPr lang="en-US" sz="2000">
                <a:solidFill>
                  <a:srgbClr val="262626"/>
                </a:solidFill>
                <a:latin typeface="Articulate" panose="02000503040000020004" pitchFamily="2" charset="0"/>
              </a:rPr>
              <a:t>Initial response</a:t>
            </a:r>
          </a:p>
          <a:p>
            <a:pPr marL="342900" indent="-342900">
              <a:buFont typeface="Arial" panose="020B0604020202020204" pitchFamily="34" charset="0"/>
              <a:buChar char="•"/>
            </a:pPr>
            <a:r>
              <a:rPr lang="en-US" sz="2000">
                <a:solidFill>
                  <a:srgbClr val="262626"/>
                </a:solidFill>
                <a:latin typeface="Articulate" panose="02000503040000020004" pitchFamily="2" charset="0"/>
              </a:rPr>
              <a:t>Response for injured people</a:t>
            </a:r>
          </a:p>
          <a:p>
            <a:pPr marL="342900" indent="-342900">
              <a:buFont typeface="Arial" panose="020B0604020202020204" pitchFamily="34" charset="0"/>
              <a:buChar char="•"/>
            </a:pPr>
            <a:r>
              <a:rPr lang="en-US" sz="2000">
                <a:solidFill>
                  <a:srgbClr val="262626"/>
                </a:solidFill>
                <a:latin typeface="Articulate" panose="02000503040000020004" pitchFamily="2" charset="0"/>
              </a:rPr>
              <a:t>Incident reporting</a:t>
            </a:r>
          </a:p>
          <a:p>
            <a:pPr marL="342900" indent="-342900">
              <a:buFont typeface="Arial" panose="020B0604020202020204" pitchFamily="34" charset="0"/>
              <a:buChar char="•"/>
            </a:pPr>
            <a:r>
              <a:rPr lang="en-US" sz="2000">
                <a:solidFill>
                  <a:srgbClr val="262626"/>
                </a:solidFill>
                <a:latin typeface="Articulate" panose="02000503040000020004" pitchFamily="2" charset="0"/>
              </a:rPr>
              <a:t>Incident investigation</a:t>
            </a:r>
          </a:p>
          <a:p>
            <a:pPr marL="342900" indent="-342900">
              <a:buFont typeface="Arial" panose="020B0604020202020204" pitchFamily="34" charset="0"/>
              <a:buChar char="•"/>
            </a:pPr>
            <a:r>
              <a:rPr lang="en-US" sz="2000">
                <a:solidFill>
                  <a:srgbClr val="262626"/>
                </a:solidFill>
                <a:latin typeface="Articulate" panose="02000503040000020004" pitchFamily="2" charset="0"/>
              </a:rPr>
              <a:t>Violent </a:t>
            </a:r>
            <a:r>
              <a:rPr lang="en-US" sz="2000" dirty="0">
                <a:solidFill>
                  <a:srgbClr val="262626"/>
                </a:solidFill>
                <a:latin typeface="Articulate" panose="02000503040000020004" pitchFamily="2" charset="0"/>
              </a:rPr>
              <a:t>Incident Log</a:t>
            </a:r>
            <a:endParaRPr lang="en-US" sz="2000">
              <a:solidFill>
                <a:srgbClr val="262626"/>
              </a:solidFill>
              <a:latin typeface="Articulate" panose="02000503040000020004" pitchFamily="2" charset="0"/>
            </a:endParaRPr>
          </a:p>
          <a:p>
            <a:pPr marL="342900" indent="-342900">
              <a:buFont typeface="Arial" panose="020B0604020202020204" pitchFamily="34" charset="0"/>
              <a:buChar char="•"/>
            </a:pPr>
            <a:endParaRPr lang="en-US" sz="1000">
              <a:solidFill>
                <a:prstClr val="black"/>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179833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BC166-EFC6-CCFD-8FC9-C3B35D5ADA0D}"/>
            </a:ext>
          </a:extLst>
        </p:cNvPr>
        <p:cNvGrpSpPr/>
        <p:nvPr/>
      </p:nvGrpSpPr>
      <p:grpSpPr>
        <a:xfrm>
          <a:off x="0" y="0"/>
          <a:ext cx="0" cy="0"/>
          <a:chOff x="0" y="0"/>
          <a:chExt cx="0" cy="0"/>
        </a:xfrm>
      </p:grpSpPr>
      <p:pic>
        <p:nvPicPr>
          <p:cNvPr id="4100" name="Picture 4">
            <a:extLst>
              <a:ext uri="{FF2B5EF4-FFF2-40B4-BE49-F238E27FC236}">
                <a16:creationId xmlns:a16="http://schemas.microsoft.com/office/drawing/2014/main" id="{7924F140-FE04-5EB8-7745-4B3D43C15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05" r="4505"/>
          <a:stretch/>
        </p:blipFill>
        <p:spPr bwMode="auto">
          <a:xfrm>
            <a:off x="3779520" y="833261"/>
            <a:ext cx="8412480" cy="57713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B1F94EB-43B5-3E57-82A3-26AF81E8367A}"/>
              </a:ext>
            </a:extLst>
          </p:cNvPr>
          <p:cNvSpPr>
            <a:spLocks noGrp="1"/>
          </p:cNvSpPr>
          <p:nvPr>
            <p:ph type="title"/>
          </p:nvPr>
        </p:nvSpPr>
        <p:spPr/>
        <p:txBody>
          <a:bodyPr/>
          <a:lstStyle/>
          <a:p>
            <a:r>
              <a:rPr lang="en-US"/>
              <a:t>Workplace Violence Prevention Plan</a:t>
            </a:r>
          </a:p>
        </p:txBody>
      </p:sp>
      <p:pic>
        <p:nvPicPr>
          <p:cNvPr id="5" name="Picture 4" descr="A black and white gradient&#10;&#10;Description automatically generated">
            <a:extLst>
              <a:ext uri="{FF2B5EF4-FFF2-40B4-BE49-F238E27FC236}">
                <a16:creationId xmlns:a16="http://schemas.microsoft.com/office/drawing/2014/main" id="{A89C0C17-79C9-E2B3-DA56-0C2CFF705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2696" y="788200"/>
            <a:ext cx="3841319" cy="5889325"/>
          </a:xfrm>
          <a:prstGeom prst="rect">
            <a:avLst/>
          </a:prstGeom>
        </p:spPr>
      </p:pic>
      <p:sp>
        <p:nvSpPr>
          <p:cNvPr id="10" name="Rectangle 9">
            <a:extLst>
              <a:ext uri="{FF2B5EF4-FFF2-40B4-BE49-F238E27FC236}">
                <a16:creationId xmlns:a16="http://schemas.microsoft.com/office/drawing/2014/main" id="{0AEA4DAA-F9DC-2B45-E809-DB334068500D}"/>
              </a:ext>
            </a:extLst>
          </p:cNvPr>
          <p:cNvSpPr/>
          <p:nvPr/>
        </p:nvSpPr>
        <p:spPr>
          <a:xfrm>
            <a:off x="-9525" y="751429"/>
            <a:ext cx="12252960" cy="9144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BA75350F-83B7-7A6D-37E1-C51B240C6FAF}"/>
              </a:ext>
            </a:extLst>
          </p:cNvPr>
          <p:cNvSpPr/>
          <p:nvPr/>
        </p:nvSpPr>
        <p:spPr>
          <a:xfrm>
            <a:off x="-57751" y="6604635"/>
            <a:ext cx="12252960" cy="9144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Text Placeholder 1">
            <a:extLst>
              <a:ext uri="{FF2B5EF4-FFF2-40B4-BE49-F238E27FC236}">
                <a16:creationId xmlns:a16="http://schemas.microsoft.com/office/drawing/2014/main" id="{45E1968D-D2B9-8B67-204B-E1B50184676D}"/>
              </a:ext>
            </a:extLst>
          </p:cNvPr>
          <p:cNvSpPr>
            <a:spLocks noGrp="1"/>
          </p:cNvSpPr>
          <p:nvPr>
            <p:ph type="body" sz="quarter" idx="10"/>
          </p:nvPr>
        </p:nvSpPr>
        <p:spPr>
          <a:xfrm>
            <a:off x="-350728" y="990152"/>
            <a:ext cx="4511842" cy="648034"/>
          </a:xfrm>
          <a:prstGeom prst="roundRect">
            <a:avLst>
              <a:gd name="adj" fmla="val 50000"/>
            </a:avLst>
          </a:prstGeom>
          <a:solidFill>
            <a:schemeClr val="tx1">
              <a:lumMod val="75000"/>
              <a:lumOff val="25000"/>
            </a:schemeClr>
          </a:solidFill>
          <a:ln w="28575">
            <a:noFill/>
          </a:ln>
        </p:spPr>
        <p:txBody>
          <a:bodyPr lIns="548640" anchor="ctr"/>
          <a:lstStyle/>
          <a:p>
            <a:pPr marL="115971" indent="0">
              <a:buNone/>
            </a:pPr>
            <a:r>
              <a:rPr lang="en-US" sz="2400" b="1">
                <a:solidFill>
                  <a:schemeClr val="bg1"/>
                </a:solidFill>
              </a:rPr>
              <a:t>Hazard assessment</a:t>
            </a:r>
          </a:p>
        </p:txBody>
      </p:sp>
      <p:sp>
        <p:nvSpPr>
          <p:cNvPr id="17" name="Text Placeholder 1">
            <a:extLst>
              <a:ext uri="{FF2B5EF4-FFF2-40B4-BE49-F238E27FC236}">
                <a16:creationId xmlns:a16="http://schemas.microsoft.com/office/drawing/2014/main" id="{6FA47FAA-4D35-1302-C791-C01A415B6AA9}"/>
              </a:ext>
            </a:extLst>
          </p:cNvPr>
          <p:cNvSpPr txBox="1">
            <a:spLocks/>
          </p:cNvSpPr>
          <p:nvPr/>
        </p:nvSpPr>
        <p:spPr>
          <a:xfrm>
            <a:off x="-350728" y="1772684"/>
            <a:ext cx="4511842" cy="648034"/>
          </a:xfrm>
          <a:prstGeom prst="roundRect">
            <a:avLst>
              <a:gd name="adj" fmla="val 50000"/>
            </a:avLst>
          </a:prstGeom>
          <a:solidFill>
            <a:schemeClr val="tx1">
              <a:lumMod val="75000"/>
              <a:lumOff val="25000"/>
            </a:schemeClr>
          </a:solidFill>
          <a:ln w="28575">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Work practices</a:t>
            </a:r>
          </a:p>
        </p:txBody>
      </p:sp>
      <p:sp>
        <p:nvSpPr>
          <p:cNvPr id="18" name="Text Placeholder 1">
            <a:extLst>
              <a:ext uri="{FF2B5EF4-FFF2-40B4-BE49-F238E27FC236}">
                <a16:creationId xmlns:a16="http://schemas.microsoft.com/office/drawing/2014/main" id="{D6F20D70-456B-1286-5778-2F721E3E76CB}"/>
              </a:ext>
            </a:extLst>
          </p:cNvPr>
          <p:cNvSpPr txBox="1">
            <a:spLocks/>
          </p:cNvSpPr>
          <p:nvPr/>
        </p:nvSpPr>
        <p:spPr>
          <a:xfrm>
            <a:off x="-350728" y="2555216"/>
            <a:ext cx="4511842" cy="648034"/>
          </a:xfrm>
          <a:prstGeom prst="roundRect">
            <a:avLst>
              <a:gd name="adj" fmla="val 50000"/>
            </a:avLst>
          </a:prstGeom>
          <a:solidFill>
            <a:schemeClr val="tx1">
              <a:lumMod val="75000"/>
              <a:lumOff val="25000"/>
            </a:schemeClr>
          </a:solidFill>
          <a:ln w="28575">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Incident response</a:t>
            </a:r>
          </a:p>
        </p:txBody>
      </p:sp>
      <p:sp>
        <p:nvSpPr>
          <p:cNvPr id="19" name="Text Placeholder 1">
            <a:extLst>
              <a:ext uri="{FF2B5EF4-FFF2-40B4-BE49-F238E27FC236}">
                <a16:creationId xmlns:a16="http://schemas.microsoft.com/office/drawing/2014/main" id="{2B25A269-6B40-ACA0-78F6-E014CA149155}"/>
              </a:ext>
            </a:extLst>
          </p:cNvPr>
          <p:cNvSpPr txBox="1">
            <a:spLocks/>
          </p:cNvSpPr>
          <p:nvPr/>
        </p:nvSpPr>
        <p:spPr>
          <a:xfrm>
            <a:off x="-350728" y="3337748"/>
            <a:ext cx="4511842" cy="648034"/>
          </a:xfrm>
          <a:prstGeom prst="roundRect">
            <a:avLst>
              <a:gd name="adj" fmla="val 50000"/>
            </a:avLst>
          </a:prstGeom>
          <a:solidFill>
            <a:srgbClr val="287A7C"/>
          </a:solidFill>
          <a:ln w="28575">
            <a:solidFill>
              <a:srgbClr val="005257"/>
            </a:solid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Training</a:t>
            </a:r>
          </a:p>
        </p:txBody>
      </p:sp>
      <p:sp>
        <p:nvSpPr>
          <p:cNvPr id="20" name="Text Placeholder 1">
            <a:extLst>
              <a:ext uri="{FF2B5EF4-FFF2-40B4-BE49-F238E27FC236}">
                <a16:creationId xmlns:a16="http://schemas.microsoft.com/office/drawing/2014/main" id="{00B9A7BB-3701-0C5D-3902-CEC15EA7AB58}"/>
              </a:ext>
            </a:extLst>
          </p:cNvPr>
          <p:cNvSpPr txBox="1">
            <a:spLocks/>
          </p:cNvSpPr>
          <p:nvPr/>
        </p:nvSpPr>
        <p:spPr>
          <a:xfrm>
            <a:off x="-350728" y="4120280"/>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Recordkeeping</a:t>
            </a:r>
          </a:p>
        </p:txBody>
      </p:sp>
      <p:sp>
        <p:nvSpPr>
          <p:cNvPr id="23" name="Rectangle 22">
            <a:extLst>
              <a:ext uri="{FF2B5EF4-FFF2-40B4-BE49-F238E27FC236}">
                <a16:creationId xmlns:a16="http://schemas.microsoft.com/office/drawing/2014/main" id="{A2C1D137-E160-D16C-D27D-B416D69A8BCD}"/>
              </a:ext>
            </a:extLst>
          </p:cNvPr>
          <p:cNvSpPr/>
          <p:nvPr/>
        </p:nvSpPr>
        <p:spPr>
          <a:xfrm>
            <a:off x="4241191" y="1002615"/>
            <a:ext cx="4694992" cy="220063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pPr marL="342900" indent="-342900">
              <a:buFont typeface="Arial" panose="020B0604020202020204" pitchFamily="34" charset="0"/>
              <a:buChar char="•"/>
            </a:pPr>
            <a:r>
              <a:rPr lang="en-US" sz="2000">
                <a:solidFill>
                  <a:srgbClr val="262626"/>
                </a:solidFill>
                <a:latin typeface="Articulate" panose="02000503040000020004" pitchFamily="2" charset="0"/>
              </a:rPr>
              <a:t>Report workplace violence</a:t>
            </a:r>
          </a:p>
          <a:p>
            <a:pPr marL="342900" indent="-342900">
              <a:buFont typeface="Arial" panose="020B0604020202020204" pitchFamily="34" charset="0"/>
              <a:buChar char="•"/>
            </a:pPr>
            <a:r>
              <a:rPr lang="en-US" sz="2000">
                <a:solidFill>
                  <a:srgbClr val="262626"/>
                </a:solidFill>
                <a:latin typeface="Articulate" panose="02000503040000020004" pitchFamily="2" charset="0"/>
              </a:rPr>
              <a:t>Recognize and respond to hazards</a:t>
            </a:r>
          </a:p>
          <a:p>
            <a:pPr marL="342900" indent="-342900">
              <a:buFont typeface="Arial" panose="020B0604020202020204" pitchFamily="34" charset="0"/>
              <a:buChar char="•"/>
            </a:pPr>
            <a:r>
              <a:rPr lang="en-US" sz="2000">
                <a:solidFill>
                  <a:srgbClr val="262626"/>
                </a:solidFill>
                <a:latin typeface="Articulate" panose="02000503040000020004" pitchFamily="2" charset="0"/>
              </a:rPr>
              <a:t>Identify potential hazards</a:t>
            </a:r>
          </a:p>
          <a:p>
            <a:pPr marL="342900" indent="-342900">
              <a:buFont typeface="Arial" panose="020B0604020202020204" pitchFamily="34" charset="0"/>
              <a:buChar char="•"/>
            </a:pPr>
            <a:r>
              <a:rPr lang="en-US" sz="2000">
                <a:solidFill>
                  <a:srgbClr val="262626"/>
                </a:solidFill>
                <a:latin typeface="Articulate" panose="02000503040000020004" pitchFamily="2" charset="0"/>
              </a:rPr>
              <a:t>Review security measures</a:t>
            </a:r>
          </a:p>
          <a:p>
            <a:pPr marL="342900" indent="-342900">
              <a:buFont typeface="Arial" panose="020B0604020202020204" pitchFamily="34" charset="0"/>
              <a:buChar char="•"/>
            </a:pPr>
            <a:r>
              <a:rPr lang="en-US" sz="2000">
                <a:solidFill>
                  <a:srgbClr val="262626"/>
                </a:solidFill>
                <a:latin typeface="Articulate" panose="02000503040000020004" pitchFamily="2" charset="0"/>
              </a:rPr>
              <a:t>Complete Violent Incident Log</a:t>
            </a:r>
          </a:p>
          <a:p>
            <a:pPr marL="342900" indent="-342900">
              <a:buFont typeface="Arial" panose="020B0604020202020204" pitchFamily="34" charset="0"/>
              <a:buChar char="•"/>
            </a:pPr>
            <a:r>
              <a:rPr lang="en-US" sz="2000">
                <a:solidFill>
                  <a:srgbClr val="262626"/>
                </a:solidFill>
                <a:latin typeface="Articulate" panose="02000503040000020004" pitchFamily="2" charset="0"/>
              </a:rPr>
              <a:t>Respond to aftermath</a:t>
            </a:r>
          </a:p>
          <a:p>
            <a:pPr marL="342900" indent="-342900">
              <a:buFont typeface="Arial" panose="020B0604020202020204" pitchFamily="34" charset="0"/>
              <a:buChar char="•"/>
            </a:pPr>
            <a:endParaRPr lang="en-US" sz="1000">
              <a:solidFill>
                <a:prstClr val="black"/>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115356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BC166-EFC6-CCFD-8FC9-C3B35D5ADA0D}"/>
            </a:ext>
          </a:extLst>
        </p:cNvPr>
        <p:cNvGrpSpPr/>
        <p:nvPr/>
      </p:nvGrpSpPr>
      <p:grpSpPr>
        <a:xfrm>
          <a:off x="0" y="0"/>
          <a:ext cx="0" cy="0"/>
          <a:chOff x="0" y="0"/>
          <a:chExt cx="0" cy="0"/>
        </a:xfrm>
      </p:grpSpPr>
      <p:pic>
        <p:nvPicPr>
          <p:cNvPr id="4100" name="Picture 4">
            <a:extLst>
              <a:ext uri="{FF2B5EF4-FFF2-40B4-BE49-F238E27FC236}">
                <a16:creationId xmlns:a16="http://schemas.microsoft.com/office/drawing/2014/main" id="{7924F140-FE04-5EB8-7745-4B3D43C15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94" r="1394"/>
          <a:stretch/>
        </p:blipFill>
        <p:spPr bwMode="auto">
          <a:xfrm>
            <a:off x="3779520" y="833261"/>
            <a:ext cx="8412480" cy="57713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B1F94EB-43B5-3E57-82A3-26AF81E8367A}"/>
              </a:ext>
            </a:extLst>
          </p:cNvPr>
          <p:cNvSpPr>
            <a:spLocks noGrp="1"/>
          </p:cNvSpPr>
          <p:nvPr>
            <p:ph type="title"/>
          </p:nvPr>
        </p:nvSpPr>
        <p:spPr/>
        <p:txBody>
          <a:bodyPr/>
          <a:lstStyle/>
          <a:p>
            <a:r>
              <a:rPr lang="en-US"/>
              <a:t>Workplace Violence Prevention Plan</a:t>
            </a:r>
          </a:p>
        </p:txBody>
      </p:sp>
      <p:pic>
        <p:nvPicPr>
          <p:cNvPr id="5" name="Picture 4" descr="A black and white gradient&#10;&#10;Description automatically generated">
            <a:extLst>
              <a:ext uri="{FF2B5EF4-FFF2-40B4-BE49-F238E27FC236}">
                <a16:creationId xmlns:a16="http://schemas.microsoft.com/office/drawing/2014/main" id="{A89C0C17-79C9-E2B3-DA56-0C2CFF705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2696" y="788200"/>
            <a:ext cx="3841319" cy="5889325"/>
          </a:xfrm>
          <a:prstGeom prst="rect">
            <a:avLst/>
          </a:prstGeom>
        </p:spPr>
      </p:pic>
      <p:sp>
        <p:nvSpPr>
          <p:cNvPr id="10" name="Rectangle 9">
            <a:extLst>
              <a:ext uri="{FF2B5EF4-FFF2-40B4-BE49-F238E27FC236}">
                <a16:creationId xmlns:a16="http://schemas.microsoft.com/office/drawing/2014/main" id="{0AEA4DAA-F9DC-2B45-E809-DB334068500D}"/>
              </a:ext>
            </a:extLst>
          </p:cNvPr>
          <p:cNvSpPr/>
          <p:nvPr/>
        </p:nvSpPr>
        <p:spPr>
          <a:xfrm>
            <a:off x="-9525" y="751429"/>
            <a:ext cx="12252960" cy="9144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BA75350F-83B7-7A6D-37E1-C51B240C6FAF}"/>
              </a:ext>
            </a:extLst>
          </p:cNvPr>
          <p:cNvSpPr/>
          <p:nvPr/>
        </p:nvSpPr>
        <p:spPr>
          <a:xfrm>
            <a:off x="-57751" y="6604635"/>
            <a:ext cx="12252960" cy="9144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Text Placeholder 1">
            <a:extLst>
              <a:ext uri="{FF2B5EF4-FFF2-40B4-BE49-F238E27FC236}">
                <a16:creationId xmlns:a16="http://schemas.microsoft.com/office/drawing/2014/main" id="{45E1968D-D2B9-8B67-204B-E1B50184676D}"/>
              </a:ext>
            </a:extLst>
          </p:cNvPr>
          <p:cNvSpPr>
            <a:spLocks noGrp="1"/>
          </p:cNvSpPr>
          <p:nvPr>
            <p:ph type="body" sz="quarter" idx="10"/>
          </p:nvPr>
        </p:nvSpPr>
        <p:spPr>
          <a:xfrm>
            <a:off x="-350728" y="990152"/>
            <a:ext cx="4511842" cy="648034"/>
          </a:xfrm>
          <a:prstGeom prst="roundRect">
            <a:avLst>
              <a:gd name="adj" fmla="val 50000"/>
            </a:avLst>
          </a:prstGeom>
          <a:solidFill>
            <a:schemeClr val="tx1">
              <a:lumMod val="75000"/>
              <a:lumOff val="25000"/>
            </a:schemeClr>
          </a:solidFill>
          <a:ln w="28575">
            <a:noFill/>
          </a:ln>
        </p:spPr>
        <p:txBody>
          <a:bodyPr lIns="548640" anchor="ctr"/>
          <a:lstStyle/>
          <a:p>
            <a:pPr marL="115971" indent="0">
              <a:buNone/>
            </a:pPr>
            <a:r>
              <a:rPr lang="en-US" sz="2400" b="1">
                <a:solidFill>
                  <a:schemeClr val="bg1"/>
                </a:solidFill>
              </a:rPr>
              <a:t>Hazard assessment</a:t>
            </a:r>
          </a:p>
        </p:txBody>
      </p:sp>
      <p:sp>
        <p:nvSpPr>
          <p:cNvPr id="17" name="Text Placeholder 1">
            <a:extLst>
              <a:ext uri="{FF2B5EF4-FFF2-40B4-BE49-F238E27FC236}">
                <a16:creationId xmlns:a16="http://schemas.microsoft.com/office/drawing/2014/main" id="{6FA47FAA-4D35-1302-C791-C01A415B6AA9}"/>
              </a:ext>
            </a:extLst>
          </p:cNvPr>
          <p:cNvSpPr txBox="1">
            <a:spLocks/>
          </p:cNvSpPr>
          <p:nvPr/>
        </p:nvSpPr>
        <p:spPr>
          <a:xfrm>
            <a:off x="-350728" y="1772684"/>
            <a:ext cx="4511842" cy="648034"/>
          </a:xfrm>
          <a:prstGeom prst="roundRect">
            <a:avLst>
              <a:gd name="adj" fmla="val 50000"/>
            </a:avLst>
          </a:prstGeom>
          <a:solidFill>
            <a:schemeClr val="tx1">
              <a:lumMod val="75000"/>
              <a:lumOff val="25000"/>
            </a:schemeClr>
          </a:solidFill>
          <a:ln w="28575">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Work practices</a:t>
            </a:r>
          </a:p>
        </p:txBody>
      </p:sp>
      <p:sp>
        <p:nvSpPr>
          <p:cNvPr id="18" name="Text Placeholder 1">
            <a:extLst>
              <a:ext uri="{FF2B5EF4-FFF2-40B4-BE49-F238E27FC236}">
                <a16:creationId xmlns:a16="http://schemas.microsoft.com/office/drawing/2014/main" id="{D6F20D70-456B-1286-5778-2F721E3E76CB}"/>
              </a:ext>
            </a:extLst>
          </p:cNvPr>
          <p:cNvSpPr txBox="1">
            <a:spLocks/>
          </p:cNvSpPr>
          <p:nvPr/>
        </p:nvSpPr>
        <p:spPr>
          <a:xfrm>
            <a:off x="-350728" y="2555216"/>
            <a:ext cx="4511842" cy="648034"/>
          </a:xfrm>
          <a:prstGeom prst="roundRect">
            <a:avLst>
              <a:gd name="adj" fmla="val 50000"/>
            </a:avLst>
          </a:prstGeom>
          <a:solidFill>
            <a:schemeClr val="tx1">
              <a:lumMod val="75000"/>
              <a:lumOff val="25000"/>
            </a:schemeClr>
          </a:solidFill>
          <a:ln w="28575">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Incident response</a:t>
            </a:r>
          </a:p>
        </p:txBody>
      </p:sp>
      <p:sp>
        <p:nvSpPr>
          <p:cNvPr id="19" name="Text Placeholder 1">
            <a:extLst>
              <a:ext uri="{FF2B5EF4-FFF2-40B4-BE49-F238E27FC236}">
                <a16:creationId xmlns:a16="http://schemas.microsoft.com/office/drawing/2014/main" id="{2B25A269-6B40-ACA0-78F6-E014CA149155}"/>
              </a:ext>
            </a:extLst>
          </p:cNvPr>
          <p:cNvSpPr txBox="1">
            <a:spLocks/>
          </p:cNvSpPr>
          <p:nvPr/>
        </p:nvSpPr>
        <p:spPr>
          <a:xfrm>
            <a:off x="-350728" y="3337748"/>
            <a:ext cx="4511842" cy="648034"/>
          </a:xfrm>
          <a:prstGeom prst="roundRect">
            <a:avLst>
              <a:gd name="adj" fmla="val 50000"/>
            </a:avLst>
          </a:prstGeom>
          <a:solidFill>
            <a:schemeClr val="tx1">
              <a:lumMod val="75000"/>
              <a:lumOff val="25000"/>
            </a:schemeClr>
          </a:solidFill>
          <a:ln w="28575">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Training</a:t>
            </a:r>
          </a:p>
        </p:txBody>
      </p:sp>
      <p:sp>
        <p:nvSpPr>
          <p:cNvPr id="20" name="Text Placeholder 1">
            <a:extLst>
              <a:ext uri="{FF2B5EF4-FFF2-40B4-BE49-F238E27FC236}">
                <a16:creationId xmlns:a16="http://schemas.microsoft.com/office/drawing/2014/main" id="{00B9A7BB-3701-0C5D-3902-CEC15EA7AB58}"/>
              </a:ext>
            </a:extLst>
          </p:cNvPr>
          <p:cNvSpPr txBox="1">
            <a:spLocks/>
          </p:cNvSpPr>
          <p:nvPr/>
        </p:nvSpPr>
        <p:spPr>
          <a:xfrm>
            <a:off x="-350728" y="4120280"/>
            <a:ext cx="4511842" cy="648034"/>
          </a:xfrm>
          <a:prstGeom prst="roundRect">
            <a:avLst>
              <a:gd name="adj" fmla="val 50000"/>
            </a:avLst>
          </a:prstGeom>
          <a:solidFill>
            <a:srgbClr val="287A7C"/>
          </a:solidFill>
          <a:ln w="28575">
            <a:solidFill>
              <a:srgbClr val="005257"/>
            </a:solid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Recordkeeping</a:t>
            </a:r>
          </a:p>
        </p:txBody>
      </p:sp>
      <p:sp>
        <p:nvSpPr>
          <p:cNvPr id="23" name="Rectangle 22">
            <a:extLst>
              <a:ext uri="{FF2B5EF4-FFF2-40B4-BE49-F238E27FC236}">
                <a16:creationId xmlns:a16="http://schemas.microsoft.com/office/drawing/2014/main" id="{A2C1D137-E160-D16C-D27D-B416D69A8BCD}"/>
              </a:ext>
            </a:extLst>
          </p:cNvPr>
          <p:cNvSpPr/>
          <p:nvPr/>
        </p:nvSpPr>
        <p:spPr>
          <a:xfrm>
            <a:off x="4241191" y="1002615"/>
            <a:ext cx="4694992" cy="169994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pPr marL="342900" indent="-342900">
              <a:buFont typeface="Arial" panose="020B0604020202020204" pitchFamily="34" charset="0"/>
              <a:buChar char="•"/>
            </a:pPr>
            <a:r>
              <a:rPr lang="en-US" sz="2000">
                <a:solidFill>
                  <a:srgbClr val="262626"/>
                </a:solidFill>
                <a:latin typeface="Articulate" panose="02000503040000020004" pitchFamily="2" charset="0"/>
              </a:rPr>
              <a:t>Records of hazard assessments and workplace practices</a:t>
            </a:r>
          </a:p>
          <a:p>
            <a:pPr marL="342900" indent="-342900">
              <a:buFont typeface="Arial" panose="020B0604020202020204" pitchFamily="34" charset="0"/>
              <a:buChar char="•"/>
            </a:pPr>
            <a:r>
              <a:rPr lang="en-US" sz="2000">
                <a:solidFill>
                  <a:srgbClr val="262626"/>
                </a:solidFill>
                <a:latin typeface="Articulate" panose="02000503040000020004" pitchFamily="2" charset="0"/>
              </a:rPr>
              <a:t>Violent incident logs</a:t>
            </a:r>
          </a:p>
          <a:p>
            <a:pPr marL="342900" indent="-342900">
              <a:buFont typeface="Arial" panose="020B0604020202020204" pitchFamily="34" charset="0"/>
              <a:buChar char="•"/>
            </a:pPr>
            <a:r>
              <a:rPr lang="en-US" sz="2000">
                <a:solidFill>
                  <a:srgbClr val="262626"/>
                </a:solidFill>
                <a:latin typeface="Articulate" panose="02000503040000020004" pitchFamily="2" charset="0"/>
              </a:rPr>
              <a:t>Investigation reports</a:t>
            </a:r>
          </a:p>
          <a:p>
            <a:pPr marL="342900" indent="-342900">
              <a:buFont typeface="Arial" panose="020B0604020202020204" pitchFamily="34" charset="0"/>
              <a:buChar char="•"/>
            </a:pPr>
            <a:endParaRPr lang="en-US" sz="1000">
              <a:solidFill>
                <a:prstClr val="black"/>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3113668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ggressive man yelling at nurse in clinic">
            <a:extLst>
              <a:ext uri="{FF2B5EF4-FFF2-40B4-BE49-F238E27FC236}">
                <a16:creationId xmlns:a16="http://schemas.microsoft.com/office/drawing/2014/main" id="{85AAE470-55C5-2CFD-92C1-19B0A6A1732B}"/>
              </a:ext>
            </a:extLst>
          </p:cNvPr>
          <p:cNvPicPr>
            <a:picLocks noChangeAspect="1" noChangeArrowheads="1"/>
          </p:cNvPicPr>
          <p:nvPr/>
        </p:nvPicPr>
        <p:blipFill rotWithShape="1">
          <a:blip r:embed="rId4">
            <a:alphaModFix amt="20000"/>
            <a:extLst>
              <a:ext uri="{28A0092B-C50C-407E-A947-70E740481C1C}">
                <a14:useLocalDpi xmlns:a14="http://schemas.microsoft.com/office/drawing/2010/main" val="0"/>
              </a:ext>
            </a:extLst>
          </a:blip>
          <a:srcRect l="24" t="-344" r="5240" b="344"/>
          <a:stretch/>
        </p:blipFill>
        <p:spPr bwMode="auto">
          <a:xfrm>
            <a:off x="3962400" y="832286"/>
            <a:ext cx="8229600" cy="578293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EEF542D-1474-113E-B812-A17C5815517E}"/>
              </a:ext>
            </a:extLst>
          </p:cNvPr>
          <p:cNvSpPr>
            <a:spLocks noGrp="1"/>
          </p:cNvSpPr>
          <p:nvPr>
            <p:ph type="title"/>
          </p:nvPr>
        </p:nvSpPr>
        <p:spPr/>
        <p:txBody>
          <a:bodyPr/>
          <a:lstStyle/>
          <a:p>
            <a:r>
              <a:rPr lang="en-US"/>
              <a:t>4 Types of Workplace Violence</a:t>
            </a:r>
          </a:p>
        </p:txBody>
      </p:sp>
      <p:sp>
        <p:nvSpPr>
          <p:cNvPr id="5" name="Rectangle 4">
            <a:extLst>
              <a:ext uri="{FF2B5EF4-FFF2-40B4-BE49-F238E27FC236}">
                <a16:creationId xmlns:a16="http://schemas.microsoft.com/office/drawing/2014/main" id="{1F5A4399-C939-BC63-AB74-2AF2C3F77301}"/>
              </a:ext>
            </a:extLst>
          </p:cNvPr>
          <p:cNvSpPr/>
          <p:nvPr/>
        </p:nvSpPr>
        <p:spPr>
          <a:xfrm>
            <a:off x="-9525" y="751429"/>
            <a:ext cx="12252960" cy="9144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Rectangle 5">
            <a:extLst>
              <a:ext uri="{FF2B5EF4-FFF2-40B4-BE49-F238E27FC236}">
                <a16:creationId xmlns:a16="http://schemas.microsoft.com/office/drawing/2014/main" id="{E0FC91C4-1B2A-A2F3-ACB3-FE9A59D3B156}"/>
              </a:ext>
            </a:extLst>
          </p:cNvPr>
          <p:cNvSpPr/>
          <p:nvPr/>
        </p:nvSpPr>
        <p:spPr>
          <a:xfrm>
            <a:off x="-57751" y="6604635"/>
            <a:ext cx="12252960" cy="9144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9F06C6E9-A90F-53CD-EA36-E6212C4D5951}"/>
              </a:ext>
            </a:extLst>
          </p:cNvPr>
          <p:cNvSpPr txBox="1"/>
          <p:nvPr/>
        </p:nvSpPr>
        <p:spPr>
          <a:xfrm>
            <a:off x="2066423" y="2305868"/>
            <a:ext cx="6154152" cy="400110"/>
          </a:xfrm>
          <a:prstGeom prst="rect">
            <a:avLst/>
          </a:prstGeom>
          <a:noFill/>
        </p:spPr>
        <p:txBody>
          <a:bodyPr wrap="square">
            <a:spAutoFit/>
          </a:bodyPr>
          <a:lstStyle/>
          <a:p>
            <a:r>
              <a:rPr lang="en-US" sz="2000" b="1">
                <a:solidFill>
                  <a:srgbClr val="262626"/>
                </a:solidFill>
              </a:rPr>
              <a:t>Type 1: </a:t>
            </a:r>
            <a:r>
              <a:rPr lang="en-US" sz="2000">
                <a:solidFill>
                  <a:srgbClr val="262626"/>
                </a:solidFill>
              </a:rPr>
              <a:t>Criminals, no business relationship</a:t>
            </a:r>
            <a:endParaRPr lang="en-US" sz="1000">
              <a:solidFill>
                <a:prstClr val="black"/>
              </a:solidFill>
            </a:endParaRPr>
          </a:p>
        </p:txBody>
      </p:sp>
      <p:sp>
        <p:nvSpPr>
          <p:cNvPr id="8" name="TextBox 7">
            <a:extLst>
              <a:ext uri="{FF2B5EF4-FFF2-40B4-BE49-F238E27FC236}">
                <a16:creationId xmlns:a16="http://schemas.microsoft.com/office/drawing/2014/main" id="{84A3CF52-DC8B-BDDB-E657-4D817BA0E5A5}"/>
              </a:ext>
            </a:extLst>
          </p:cNvPr>
          <p:cNvSpPr txBox="1"/>
          <p:nvPr/>
        </p:nvSpPr>
        <p:spPr>
          <a:xfrm>
            <a:off x="2066423" y="3042481"/>
            <a:ext cx="6154152" cy="400110"/>
          </a:xfrm>
          <a:prstGeom prst="rect">
            <a:avLst/>
          </a:prstGeom>
          <a:noFill/>
        </p:spPr>
        <p:txBody>
          <a:bodyPr wrap="square">
            <a:spAutoFit/>
          </a:bodyPr>
          <a:lstStyle/>
          <a:p>
            <a:r>
              <a:rPr lang="en-US" sz="2000" b="1">
                <a:solidFill>
                  <a:srgbClr val="262626"/>
                </a:solidFill>
              </a:rPr>
              <a:t>Type 2: </a:t>
            </a:r>
            <a:r>
              <a:rPr lang="en-US" sz="2000">
                <a:solidFill>
                  <a:srgbClr val="262626"/>
                </a:solidFill>
              </a:rPr>
              <a:t>Customers, clients, visitors</a:t>
            </a:r>
            <a:endParaRPr lang="en-US" sz="1000">
              <a:solidFill>
                <a:prstClr val="black"/>
              </a:solidFill>
            </a:endParaRPr>
          </a:p>
        </p:txBody>
      </p:sp>
      <p:sp>
        <p:nvSpPr>
          <p:cNvPr id="9" name="TextBox 8">
            <a:extLst>
              <a:ext uri="{FF2B5EF4-FFF2-40B4-BE49-F238E27FC236}">
                <a16:creationId xmlns:a16="http://schemas.microsoft.com/office/drawing/2014/main" id="{EA0BF4B3-D3AE-3B05-2592-7991AD3084AC}"/>
              </a:ext>
            </a:extLst>
          </p:cNvPr>
          <p:cNvSpPr txBox="1"/>
          <p:nvPr/>
        </p:nvSpPr>
        <p:spPr>
          <a:xfrm>
            <a:off x="2066423" y="3779094"/>
            <a:ext cx="6154152" cy="400110"/>
          </a:xfrm>
          <a:prstGeom prst="rect">
            <a:avLst/>
          </a:prstGeom>
          <a:noFill/>
        </p:spPr>
        <p:txBody>
          <a:bodyPr wrap="square">
            <a:spAutoFit/>
          </a:bodyPr>
          <a:lstStyle/>
          <a:p>
            <a:r>
              <a:rPr lang="en-US" sz="2000" b="1">
                <a:solidFill>
                  <a:srgbClr val="262626"/>
                </a:solidFill>
              </a:rPr>
              <a:t>Type 3: </a:t>
            </a:r>
            <a:r>
              <a:rPr lang="en-US" sz="2000">
                <a:solidFill>
                  <a:srgbClr val="262626"/>
                </a:solidFill>
              </a:rPr>
              <a:t>Current or former employees</a:t>
            </a:r>
            <a:endParaRPr lang="en-US" sz="1000">
              <a:solidFill>
                <a:prstClr val="black"/>
              </a:solidFill>
            </a:endParaRPr>
          </a:p>
        </p:txBody>
      </p:sp>
      <p:sp>
        <p:nvSpPr>
          <p:cNvPr id="10" name="TextBox 9">
            <a:extLst>
              <a:ext uri="{FF2B5EF4-FFF2-40B4-BE49-F238E27FC236}">
                <a16:creationId xmlns:a16="http://schemas.microsoft.com/office/drawing/2014/main" id="{5613AD1A-BC65-091B-E22F-8AB3DFCBEE45}"/>
              </a:ext>
            </a:extLst>
          </p:cNvPr>
          <p:cNvSpPr txBox="1"/>
          <p:nvPr/>
        </p:nvSpPr>
        <p:spPr>
          <a:xfrm>
            <a:off x="2066423" y="4515706"/>
            <a:ext cx="6154152" cy="400110"/>
          </a:xfrm>
          <a:prstGeom prst="rect">
            <a:avLst/>
          </a:prstGeom>
          <a:noFill/>
        </p:spPr>
        <p:txBody>
          <a:bodyPr wrap="square">
            <a:spAutoFit/>
          </a:bodyPr>
          <a:lstStyle/>
          <a:p>
            <a:r>
              <a:rPr lang="en-US" sz="2000" b="1">
                <a:solidFill>
                  <a:srgbClr val="262626"/>
                </a:solidFill>
              </a:rPr>
              <a:t>Type 4: </a:t>
            </a:r>
            <a:r>
              <a:rPr lang="en-US" sz="2000">
                <a:solidFill>
                  <a:srgbClr val="262626"/>
                </a:solidFill>
              </a:rPr>
              <a:t>Personal relationship to victim</a:t>
            </a:r>
            <a:endParaRPr lang="en-US" sz="1000">
              <a:solidFill>
                <a:prstClr val="black"/>
              </a:solidFill>
            </a:endParaRPr>
          </a:p>
        </p:txBody>
      </p:sp>
      <p:sp>
        <p:nvSpPr>
          <p:cNvPr id="11" name="Rectangle: Single Corner Rounded 10">
            <a:extLst>
              <a:ext uri="{FF2B5EF4-FFF2-40B4-BE49-F238E27FC236}">
                <a16:creationId xmlns:a16="http://schemas.microsoft.com/office/drawing/2014/main" id="{19B634EE-2C8F-B835-BFC6-07EF0751A951}"/>
              </a:ext>
            </a:extLst>
          </p:cNvPr>
          <p:cNvSpPr/>
          <p:nvPr/>
        </p:nvSpPr>
        <p:spPr>
          <a:xfrm>
            <a:off x="1235239" y="2755230"/>
            <a:ext cx="6675120" cy="45720"/>
          </a:xfrm>
          <a:prstGeom prst="round1Rect">
            <a:avLst/>
          </a:prstGeom>
          <a:solidFill>
            <a:srgbClr val="93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Single Corner Rounded 11">
            <a:extLst>
              <a:ext uri="{FF2B5EF4-FFF2-40B4-BE49-F238E27FC236}">
                <a16:creationId xmlns:a16="http://schemas.microsoft.com/office/drawing/2014/main" id="{3B39AE70-7D1E-34ED-048B-D12CC0D0D3C4}"/>
              </a:ext>
            </a:extLst>
          </p:cNvPr>
          <p:cNvSpPr/>
          <p:nvPr/>
        </p:nvSpPr>
        <p:spPr>
          <a:xfrm>
            <a:off x="1235239" y="3511140"/>
            <a:ext cx="6675120" cy="45720"/>
          </a:xfrm>
          <a:prstGeom prst="round1Rect">
            <a:avLst/>
          </a:prstGeom>
          <a:solidFill>
            <a:srgbClr val="93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Single Corner Rounded 12">
            <a:extLst>
              <a:ext uri="{FF2B5EF4-FFF2-40B4-BE49-F238E27FC236}">
                <a16:creationId xmlns:a16="http://schemas.microsoft.com/office/drawing/2014/main" id="{6CB6C929-B21C-5207-3048-4B823D850ED1}"/>
              </a:ext>
            </a:extLst>
          </p:cNvPr>
          <p:cNvSpPr/>
          <p:nvPr/>
        </p:nvSpPr>
        <p:spPr>
          <a:xfrm>
            <a:off x="1235239" y="4232158"/>
            <a:ext cx="6675120" cy="45720"/>
          </a:xfrm>
          <a:prstGeom prst="round1Rect">
            <a:avLst/>
          </a:prstGeom>
          <a:solidFill>
            <a:srgbClr val="93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Single Corner Rounded 13">
            <a:extLst>
              <a:ext uri="{FF2B5EF4-FFF2-40B4-BE49-F238E27FC236}">
                <a16:creationId xmlns:a16="http://schemas.microsoft.com/office/drawing/2014/main" id="{CE6DAC21-AFC4-5868-0FA9-A0D9E438F929}"/>
              </a:ext>
            </a:extLst>
          </p:cNvPr>
          <p:cNvSpPr/>
          <p:nvPr/>
        </p:nvSpPr>
        <p:spPr>
          <a:xfrm>
            <a:off x="1235239" y="4968447"/>
            <a:ext cx="6675120" cy="45720"/>
          </a:xfrm>
          <a:prstGeom prst="round1Rect">
            <a:avLst/>
          </a:prstGeom>
          <a:solidFill>
            <a:srgbClr val="93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5" name="Picture 14" descr="A white circle with green border&#10;&#10;Description automatically generated">
            <a:extLst>
              <a:ext uri="{FF2B5EF4-FFF2-40B4-BE49-F238E27FC236}">
                <a16:creationId xmlns:a16="http://schemas.microsoft.com/office/drawing/2014/main" id="{1AA7D2B3-CF55-FA20-BD38-E81913965E1D}"/>
              </a:ext>
            </a:extLst>
          </p:cNvPr>
          <p:cNvPicPr>
            <a:picLocks noChangeAspect="1"/>
          </p:cNvPicPr>
          <p:nvPr/>
        </p:nvPicPr>
        <p:blipFill rotWithShape="1">
          <a:blip r:embed="rId5">
            <a:extLst>
              <a:ext uri="{28A0092B-C50C-407E-A947-70E740481C1C}">
                <a14:useLocalDpi xmlns:a14="http://schemas.microsoft.com/office/drawing/2010/main" val="0"/>
              </a:ext>
            </a:extLst>
          </a:blip>
          <a:srcRect l="65626" t="6903" r="-1" b="8497"/>
          <a:stretch/>
        </p:blipFill>
        <p:spPr>
          <a:xfrm>
            <a:off x="0" y="1095623"/>
            <a:ext cx="1890492" cy="5136736"/>
          </a:xfrm>
          <a:prstGeom prst="rect">
            <a:avLst/>
          </a:prstGeom>
        </p:spPr>
      </p:pic>
    </p:spTree>
    <p:custDataLst>
      <p:tags r:id="rId1"/>
    </p:custDataLst>
    <p:extLst>
      <p:ext uri="{BB962C8B-B14F-4D97-AF65-F5344CB8AC3E}">
        <p14:creationId xmlns:p14="http://schemas.microsoft.com/office/powerpoint/2010/main" val="394210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7169D7-FE79-44BA-A9C1-318F4CC43F54}"/>
              </a:ext>
            </a:extLst>
          </p:cNvPr>
          <p:cNvPicPr>
            <a:picLocks noChangeAspect="1"/>
          </p:cNvPicPr>
          <p:nvPr/>
        </p:nvPicPr>
        <p:blipFill>
          <a:blip r:embed="rId4">
            <a:extLst>
              <a:ext uri="{28A0092B-C50C-407E-A947-70E740481C1C}">
                <a14:useLocalDpi xmlns:a14="http://schemas.microsoft.com/office/drawing/2010/main" val="0"/>
              </a:ext>
            </a:extLst>
          </a:blip>
          <a:srcRect l="255" r="255"/>
          <a:stretch/>
        </p:blipFill>
        <p:spPr>
          <a:xfrm>
            <a:off x="3370916" y="774506"/>
            <a:ext cx="8808346" cy="5897879"/>
          </a:xfrm>
          <a:prstGeom prst="rect">
            <a:avLst/>
          </a:prstGeom>
        </p:spPr>
      </p:pic>
      <p:sp>
        <p:nvSpPr>
          <p:cNvPr id="3" name="Title 2">
            <a:extLst>
              <a:ext uri="{FF2B5EF4-FFF2-40B4-BE49-F238E27FC236}">
                <a16:creationId xmlns:a16="http://schemas.microsoft.com/office/drawing/2014/main" id="{7C1BF938-1EB2-ED2C-984F-018D3AAB8829}"/>
              </a:ext>
            </a:extLst>
          </p:cNvPr>
          <p:cNvSpPr>
            <a:spLocks noGrp="1"/>
          </p:cNvSpPr>
          <p:nvPr>
            <p:ph type="title"/>
          </p:nvPr>
        </p:nvSpPr>
        <p:spPr/>
        <p:txBody>
          <a:bodyPr/>
          <a:lstStyle/>
          <a:p>
            <a:r>
              <a:rPr lang="en-US"/>
              <a:t>Examples of Workplace Violence</a:t>
            </a:r>
          </a:p>
        </p:txBody>
      </p:sp>
      <p:pic>
        <p:nvPicPr>
          <p:cNvPr id="5" name="Picture 4" descr="A black rectangular object&#10;&#10;Description automatically generated">
            <a:extLst>
              <a:ext uri="{FF2B5EF4-FFF2-40B4-BE49-F238E27FC236}">
                <a16:creationId xmlns:a16="http://schemas.microsoft.com/office/drawing/2014/main" id="{A3B0C1C3-1B9E-0B39-80DB-547A1952E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74506"/>
            <a:ext cx="4555675" cy="5897879"/>
          </a:xfrm>
          <a:prstGeom prst="rect">
            <a:avLst/>
          </a:prstGeom>
        </p:spPr>
      </p:pic>
      <p:sp>
        <p:nvSpPr>
          <p:cNvPr id="6" name="Text Placeholder 4">
            <a:extLst>
              <a:ext uri="{FF2B5EF4-FFF2-40B4-BE49-F238E27FC236}">
                <a16:creationId xmlns:a16="http://schemas.microsoft.com/office/drawing/2014/main" id="{522B8365-9A60-0850-BF3A-3B1BBE40288F}"/>
              </a:ext>
            </a:extLst>
          </p:cNvPr>
          <p:cNvSpPr>
            <a:spLocks noGrp="1"/>
          </p:cNvSpPr>
          <p:nvPr>
            <p:ph type="body" sz="quarter" idx="10"/>
          </p:nvPr>
        </p:nvSpPr>
        <p:spPr>
          <a:xfrm>
            <a:off x="248504" y="1277018"/>
            <a:ext cx="3830199" cy="5267412"/>
          </a:xfrm>
        </p:spPr>
        <p:txBody>
          <a:bodyPr/>
          <a:lstStyle/>
          <a:p>
            <a:r>
              <a:rPr lang="en-US" sz="2000">
                <a:solidFill>
                  <a:schemeClr val="bg1"/>
                </a:solidFill>
                <a:latin typeface="+mn-lt"/>
              </a:rPr>
              <a:t>Verbal threats</a:t>
            </a:r>
          </a:p>
          <a:p>
            <a:r>
              <a:rPr lang="en-US" sz="2000">
                <a:solidFill>
                  <a:schemeClr val="bg1"/>
                </a:solidFill>
                <a:latin typeface="+mn-lt"/>
              </a:rPr>
              <a:t>Aggressive behavior</a:t>
            </a:r>
          </a:p>
          <a:p>
            <a:r>
              <a:rPr lang="en-US" sz="2000">
                <a:solidFill>
                  <a:schemeClr val="bg1"/>
                </a:solidFill>
                <a:latin typeface="+mn-lt"/>
              </a:rPr>
              <a:t>Abusive language</a:t>
            </a:r>
          </a:p>
          <a:p>
            <a:r>
              <a:rPr lang="en-US" sz="2000">
                <a:solidFill>
                  <a:schemeClr val="bg1"/>
                </a:solidFill>
                <a:latin typeface="+mn-lt"/>
              </a:rPr>
              <a:t>Disorderly conduct</a:t>
            </a:r>
          </a:p>
          <a:p>
            <a:r>
              <a:rPr lang="en-US" sz="2000">
                <a:solidFill>
                  <a:schemeClr val="bg1"/>
                </a:solidFill>
                <a:latin typeface="+mn-lt"/>
              </a:rPr>
              <a:t>False statements</a:t>
            </a:r>
          </a:p>
          <a:p>
            <a:r>
              <a:rPr lang="en-US" sz="2000">
                <a:solidFill>
                  <a:schemeClr val="bg1"/>
                </a:solidFill>
                <a:latin typeface="+mn-lt"/>
              </a:rPr>
              <a:t>Weapons</a:t>
            </a:r>
            <a:endParaRPr lang="en-US" sz="1000">
              <a:solidFill>
                <a:schemeClr val="bg1"/>
              </a:solidFill>
              <a:latin typeface="+mn-lt"/>
            </a:endParaRPr>
          </a:p>
        </p:txBody>
      </p:sp>
    </p:spTree>
    <p:custDataLst>
      <p:tags r:id="rId1"/>
    </p:custDataLst>
    <p:extLst>
      <p:ext uri="{BB962C8B-B14F-4D97-AF65-F5344CB8AC3E}">
        <p14:creationId xmlns:p14="http://schemas.microsoft.com/office/powerpoint/2010/main" val="239196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A41A33-7D77-44F5-99FD-BE6000A3D9A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78703" y="809231"/>
            <a:ext cx="8113297" cy="5869988"/>
          </a:xfrm>
          <a:prstGeom prst="rect">
            <a:avLst/>
          </a:prstGeom>
        </p:spPr>
      </p:pic>
      <p:sp>
        <p:nvSpPr>
          <p:cNvPr id="3" name="Title 2">
            <a:extLst>
              <a:ext uri="{FF2B5EF4-FFF2-40B4-BE49-F238E27FC236}">
                <a16:creationId xmlns:a16="http://schemas.microsoft.com/office/drawing/2014/main" id="{7C1BF938-1EB2-ED2C-984F-018D3AAB8829}"/>
              </a:ext>
            </a:extLst>
          </p:cNvPr>
          <p:cNvSpPr>
            <a:spLocks noGrp="1"/>
          </p:cNvSpPr>
          <p:nvPr>
            <p:ph type="title"/>
          </p:nvPr>
        </p:nvSpPr>
        <p:spPr/>
        <p:txBody>
          <a:bodyPr/>
          <a:lstStyle/>
          <a:p>
            <a:r>
              <a:rPr lang="en-US"/>
              <a:t>Workplace Violence Risk Factors: Likelihood</a:t>
            </a:r>
          </a:p>
        </p:txBody>
      </p:sp>
      <p:pic>
        <p:nvPicPr>
          <p:cNvPr id="5" name="Picture 4" descr="A black rectangular object&#10;&#10;Description automatically generated">
            <a:extLst>
              <a:ext uri="{FF2B5EF4-FFF2-40B4-BE49-F238E27FC236}">
                <a16:creationId xmlns:a16="http://schemas.microsoft.com/office/drawing/2014/main" id="{A3B0C1C3-1B9E-0B39-80DB-547A1952E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74506"/>
            <a:ext cx="4555675" cy="5897879"/>
          </a:xfrm>
          <a:prstGeom prst="rect">
            <a:avLst/>
          </a:prstGeom>
        </p:spPr>
      </p:pic>
      <p:sp>
        <p:nvSpPr>
          <p:cNvPr id="6" name="Text Placeholder 4">
            <a:extLst>
              <a:ext uri="{FF2B5EF4-FFF2-40B4-BE49-F238E27FC236}">
                <a16:creationId xmlns:a16="http://schemas.microsoft.com/office/drawing/2014/main" id="{522B8365-9A60-0850-BF3A-3B1BBE40288F}"/>
              </a:ext>
            </a:extLst>
          </p:cNvPr>
          <p:cNvSpPr>
            <a:spLocks noGrp="1"/>
          </p:cNvSpPr>
          <p:nvPr>
            <p:ph type="body" sz="quarter" idx="10"/>
          </p:nvPr>
        </p:nvSpPr>
        <p:spPr>
          <a:xfrm>
            <a:off x="248504" y="1277018"/>
            <a:ext cx="3830199" cy="5267412"/>
          </a:xfrm>
        </p:spPr>
        <p:txBody>
          <a:bodyPr/>
          <a:lstStyle/>
          <a:p>
            <a:r>
              <a:rPr lang="en-US" sz="2000">
                <a:solidFill>
                  <a:schemeClr val="bg1"/>
                </a:solidFill>
              </a:rPr>
              <a:t>Working with public</a:t>
            </a:r>
          </a:p>
          <a:p>
            <a:r>
              <a:rPr lang="en-US" sz="2000">
                <a:solidFill>
                  <a:schemeClr val="bg1"/>
                </a:solidFill>
              </a:rPr>
              <a:t>Working at night</a:t>
            </a:r>
          </a:p>
          <a:p>
            <a:r>
              <a:rPr lang="en-US" sz="2000">
                <a:solidFill>
                  <a:schemeClr val="bg1"/>
                </a:solidFill>
              </a:rPr>
              <a:t>Working alone</a:t>
            </a:r>
          </a:p>
          <a:p>
            <a:r>
              <a:rPr lang="en-US" sz="2000">
                <a:solidFill>
                  <a:schemeClr val="bg1"/>
                </a:solidFill>
              </a:rPr>
              <a:t>Working with violent people</a:t>
            </a:r>
          </a:p>
          <a:p>
            <a:pPr marL="115971" indent="0">
              <a:buNone/>
            </a:pPr>
            <a:endParaRPr lang="en-US" sz="2000">
              <a:solidFill>
                <a:schemeClr val="bg1"/>
              </a:solidFill>
            </a:endParaRPr>
          </a:p>
        </p:txBody>
      </p:sp>
    </p:spTree>
    <p:custDataLst>
      <p:tags r:id="rId1"/>
    </p:custDataLst>
    <p:extLst>
      <p:ext uri="{BB962C8B-B14F-4D97-AF65-F5344CB8AC3E}">
        <p14:creationId xmlns:p14="http://schemas.microsoft.com/office/powerpoint/2010/main" val="23955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A41A33-7D77-44F5-99FD-BE6000A3D9A2}"/>
              </a:ext>
            </a:extLst>
          </p:cNvPr>
          <p:cNvPicPr>
            <a:picLocks noChangeAspect="1"/>
          </p:cNvPicPr>
          <p:nvPr/>
        </p:nvPicPr>
        <p:blipFill rotWithShape="1">
          <a:blip r:embed="rId4">
            <a:extLst>
              <a:ext uri="{28A0092B-C50C-407E-A947-70E740481C1C}">
                <a14:useLocalDpi xmlns:a14="http://schemas.microsoft.com/office/drawing/2010/main" val="0"/>
              </a:ext>
            </a:extLst>
          </a:blip>
          <a:srcRect l="1" t="14496" r="28180" b="2236"/>
          <a:stretch/>
        </p:blipFill>
        <p:spPr>
          <a:xfrm>
            <a:off x="4555675" y="774506"/>
            <a:ext cx="7636325" cy="5897879"/>
          </a:xfrm>
          <a:prstGeom prst="rect">
            <a:avLst/>
          </a:prstGeom>
        </p:spPr>
      </p:pic>
      <p:sp>
        <p:nvSpPr>
          <p:cNvPr id="3" name="Title 2">
            <a:extLst>
              <a:ext uri="{FF2B5EF4-FFF2-40B4-BE49-F238E27FC236}">
                <a16:creationId xmlns:a16="http://schemas.microsoft.com/office/drawing/2014/main" id="{7C1BF938-1EB2-ED2C-984F-018D3AAB8829}"/>
              </a:ext>
            </a:extLst>
          </p:cNvPr>
          <p:cNvSpPr>
            <a:spLocks noGrp="1"/>
          </p:cNvSpPr>
          <p:nvPr>
            <p:ph type="title"/>
          </p:nvPr>
        </p:nvSpPr>
        <p:spPr/>
        <p:txBody>
          <a:bodyPr/>
          <a:lstStyle/>
          <a:p>
            <a:r>
              <a:rPr lang="en-US"/>
              <a:t>Workplace Violence Risk Factors: Severity</a:t>
            </a:r>
          </a:p>
        </p:txBody>
      </p:sp>
      <p:pic>
        <p:nvPicPr>
          <p:cNvPr id="5" name="Picture 4" descr="A black rectangular object&#10;&#10;Description automatically generated">
            <a:extLst>
              <a:ext uri="{FF2B5EF4-FFF2-40B4-BE49-F238E27FC236}">
                <a16:creationId xmlns:a16="http://schemas.microsoft.com/office/drawing/2014/main" id="{A3B0C1C3-1B9E-0B39-80DB-547A1952E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74506"/>
            <a:ext cx="4555675" cy="5897879"/>
          </a:xfrm>
          <a:prstGeom prst="rect">
            <a:avLst/>
          </a:prstGeom>
        </p:spPr>
      </p:pic>
      <p:sp>
        <p:nvSpPr>
          <p:cNvPr id="6" name="Text Placeholder 4">
            <a:extLst>
              <a:ext uri="{FF2B5EF4-FFF2-40B4-BE49-F238E27FC236}">
                <a16:creationId xmlns:a16="http://schemas.microsoft.com/office/drawing/2014/main" id="{522B8365-9A60-0850-BF3A-3B1BBE40288F}"/>
              </a:ext>
            </a:extLst>
          </p:cNvPr>
          <p:cNvSpPr>
            <a:spLocks noGrp="1"/>
          </p:cNvSpPr>
          <p:nvPr>
            <p:ph type="body" sz="quarter" idx="10"/>
          </p:nvPr>
        </p:nvSpPr>
        <p:spPr>
          <a:xfrm>
            <a:off x="248504" y="1277018"/>
            <a:ext cx="3830199" cy="5267412"/>
          </a:xfrm>
        </p:spPr>
        <p:txBody>
          <a:bodyPr/>
          <a:lstStyle/>
          <a:p>
            <a:r>
              <a:rPr lang="en-US" sz="2000">
                <a:solidFill>
                  <a:schemeClr val="bg1"/>
                </a:solidFill>
              </a:rPr>
              <a:t>Inadequate security systems</a:t>
            </a:r>
          </a:p>
          <a:p>
            <a:r>
              <a:rPr lang="en-US" sz="2000">
                <a:solidFill>
                  <a:schemeClr val="bg1"/>
                </a:solidFill>
              </a:rPr>
              <a:t>Unrestricted movement of the public in a facility</a:t>
            </a:r>
          </a:p>
          <a:p>
            <a:r>
              <a:rPr lang="en-US" sz="2000">
                <a:solidFill>
                  <a:schemeClr val="bg1"/>
                </a:solidFill>
              </a:rPr>
              <a:t>Ineffective procedures to warn of danger</a:t>
            </a:r>
          </a:p>
          <a:p>
            <a:r>
              <a:rPr lang="en-US" sz="2000">
                <a:solidFill>
                  <a:schemeClr val="bg1"/>
                </a:solidFill>
              </a:rPr>
              <a:t>Blocked </a:t>
            </a:r>
            <a:r>
              <a:rPr lang="en-US" sz="2000" dirty="0">
                <a:solidFill>
                  <a:schemeClr val="bg1"/>
                </a:solidFill>
              </a:rPr>
              <a:t>escape</a:t>
            </a:r>
            <a:r>
              <a:rPr lang="en-US" sz="2000">
                <a:solidFill>
                  <a:schemeClr val="bg1"/>
                </a:solidFill>
              </a:rPr>
              <a:t> routes</a:t>
            </a:r>
          </a:p>
        </p:txBody>
      </p:sp>
    </p:spTree>
    <p:custDataLst>
      <p:tags r:id="rId1"/>
    </p:custDataLst>
    <p:extLst>
      <p:ext uri="{BB962C8B-B14F-4D97-AF65-F5344CB8AC3E}">
        <p14:creationId xmlns:p14="http://schemas.microsoft.com/office/powerpoint/2010/main" val="1206588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A41A33-7D77-44F5-99FD-BE6000A3D9A2}"/>
              </a:ext>
            </a:extLst>
          </p:cNvPr>
          <p:cNvPicPr>
            <a:picLocks noChangeAspect="1"/>
          </p:cNvPicPr>
          <p:nvPr/>
        </p:nvPicPr>
        <p:blipFill>
          <a:blip r:embed="rId4">
            <a:extLst>
              <a:ext uri="{28A0092B-C50C-407E-A947-70E740481C1C}">
                <a14:useLocalDpi xmlns:a14="http://schemas.microsoft.com/office/drawing/2010/main" val="0"/>
              </a:ext>
            </a:extLst>
          </a:blip>
          <a:srcRect l="6874" r="6874"/>
          <a:stretch/>
        </p:blipFill>
        <p:spPr>
          <a:xfrm>
            <a:off x="4555675" y="774506"/>
            <a:ext cx="7636325" cy="5897879"/>
          </a:xfrm>
          <a:prstGeom prst="rect">
            <a:avLst/>
          </a:prstGeom>
        </p:spPr>
      </p:pic>
      <p:sp>
        <p:nvSpPr>
          <p:cNvPr id="3" name="Title 2">
            <a:extLst>
              <a:ext uri="{FF2B5EF4-FFF2-40B4-BE49-F238E27FC236}">
                <a16:creationId xmlns:a16="http://schemas.microsoft.com/office/drawing/2014/main" id="{7C1BF938-1EB2-ED2C-984F-018D3AAB8829}"/>
              </a:ext>
            </a:extLst>
          </p:cNvPr>
          <p:cNvSpPr>
            <a:spLocks noGrp="1"/>
          </p:cNvSpPr>
          <p:nvPr>
            <p:ph type="title"/>
          </p:nvPr>
        </p:nvSpPr>
        <p:spPr/>
        <p:txBody>
          <a:bodyPr/>
          <a:lstStyle/>
          <a:p>
            <a:r>
              <a:rPr lang="en-US"/>
              <a:t>Controls, Work Practices, and Procedures</a:t>
            </a:r>
          </a:p>
        </p:txBody>
      </p:sp>
      <p:pic>
        <p:nvPicPr>
          <p:cNvPr id="5" name="Picture 4" descr="A black rectangular object&#10;&#10;Description automatically generated">
            <a:extLst>
              <a:ext uri="{FF2B5EF4-FFF2-40B4-BE49-F238E27FC236}">
                <a16:creationId xmlns:a16="http://schemas.microsoft.com/office/drawing/2014/main" id="{A3B0C1C3-1B9E-0B39-80DB-547A1952E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74506"/>
            <a:ext cx="4555675" cy="5897879"/>
          </a:xfrm>
          <a:prstGeom prst="rect">
            <a:avLst/>
          </a:prstGeom>
        </p:spPr>
      </p:pic>
      <p:sp>
        <p:nvSpPr>
          <p:cNvPr id="6" name="Text Placeholder 4">
            <a:extLst>
              <a:ext uri="{FF2B5EF4-FFF2-40B4-BE49-F238E27FC236}">
                <a16:creationId xmlns:a16="http://schemas.microsoft.com/office/drawing/2014/main" id="{522B8365-9A60-0850-BF3A-3B1BBE40288F}"/>
              </a:ext>
            </a:extLst>
          </p:cNvPr>
          <p:cNvSpPr>
            <a:spLocks noGrp="1"/>
          </p:cNvSpPr>
          <p:nvPr>
            <p:ph type="body" sz="quarter" idx="10"/>
          </p:nvPr>
        </p:nvSpPr>
        <p:spPr>
          <a:xfrm>
            <a:off x="248504" y="1277018"/>
            <a:ext cx="3830199" cy="5267412"/>
          </a:xfrm>
        </p:spPr>
        <p:txBody>
          <a:bodyPr/>
          <a:lstStyle/>
          <a:p>
            <a:pPr marL="115971" indent="0">
              <a:buNone/>
            </a:pPr>
            <a:r>
              <a:rPr lang="en-US" sz="2000" b="1">
                <a:solidFill>
                  <a:schemeClr val="bg1"/>
                </a:solidFill>
              </a:rPr>
              <a:t>Engineering controls:</a:t>
            </a:r>
          </a:p>
          <a:p>
            <a:r>
              <a:rPr lang="en-US" sz="2000">
                <a:solidFill>
                  <a:schemeClr val="bg1"/>
                </a:solidFill>
              </a:rPr>
              <a:t>Security cameras</a:t>
            </a:r>
          </a:p>
          <a:p>
            <a:r>
              <a:rPr lang="en-US" sz="2000" dirty="0">
                <a:solidFill>
                  <a:schemeClr val="bg1"/>
                </a:solidFill>
              </a:rPr>
              <a:t>Locked </a:t>
            </a:r>
            <a:r>
              <a:rPr lang="en-US" sz="2000">
                <a:solidFill>
                  <a:schemeClr val="bg1"/>
                </a:solidFill>
              </a:rPr>
              <a:t>doors and badges</a:t>
            </a:r>
          </a:p>
          <a:p>
            <a:r>
              <a:rPr lang="en-US" sz="2000">
                <a:solidFill>
                  <a:schemeClr val="bg1"/>
                </a:solidFill>
              </a:rPr>
              <a:t>Adequate lighting</a:t>
            </a:r>
          </a:p>
          <a:p>
            <a:endParaRPr lang="en-US" sz="2000">
              <a:solidFill>
                <a:schemeClr val="bg1"/>
              </a:solidFill>
            </a:endParaRPr>
          </a:p>
          <a:p>
            <a:pPr marL="115971" indent="0">
              <a:buNone/>
            </a:pPr>
            <a:r>
              <a:rPr lang="en-US" sz="2000" b="1">
                <a:solidFill>
                  <a:schemeClr val="bg1"/>
                </a:solidFill>
              </a:rPr>
              <a:t>Administrative controls:</a:t>
            </a:r>
          </a:p>
          <a:p>
            <a:r>
              <a:rPr lang="en-US" sz="2000">
                <a:solidFill>
                  <a:schemeClr val="bg1"/>
                </a:solidFill>
              </a:rPr>
              <a:t>Procedures for reporting problem behavior</a:t>
            </a:r>
          </a:p>
          <a:p>
            <a:r>
              <a:rPr lang="en-US" sz="2000">
                <a:solidFill>
                  <a:schemeClr val="bg1"/>
                </a:solidFill>
              </a:rPr>
              <a:t>Conflict resolution techniques</a:t>
            </a:r>
          </a:p>
          <a:p>
            <a:r>
              <a:rPr lang="en-US" sz="2000">
                <a:solidFill>
                  <a:schemeClr val="bg1"/>
                </a:solidFill>
              </a:rPr>
              <a:t>“Buddy" system</a:t>
            </a:r>
          </a:p>
        </p:txBody>
      </p:sp>
    </p:spTree>
    <p:custDataLst>
      <p:tags r:id="rId1"/>
    </p:custDataLst>
    <p:extLst>
      <p:ext uri="{BB962C8B-B14F-4D97-AF65-F5344CB8AC3E}">
        <p14:creationId xmlns:p14="http://schemas.microsoft.com/office/powerpoint/2010/main" val="319488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05A1D-950D-C6DE-3D92-ABE8B8D82C6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985E0D0-2761-A4D8-990F-C1B56055B31A}"/>
              </a:ext>
            </a:extLst>
          </p:cNvPr>
          <p:cNvSpPr/>
          <p:nvPr/>
        </p:nvSpPr>
        <p:spPr>
          <a:xfrm>
            <a:off x="4231757" y="1701208"/>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r>
              <a:rPr lang="en-US" sz="2000">
                <a:solidFill>
                  <a:srgbClr val="262626"/>
                </a:solidFill>
              </a:rPr>
              <a:t>Layoffs, termination</a:t>
            </a:r>
            <a:endParaRPr lang="en-US" sz="1400">
              <a:solidFill>
                <a:prstClr val="black"/>
              </a:solidFill>
            </a:endParaRPr>
          </a:p>
        </p:txBody>
      </p:sp>
      <p:sp>
        <p:nvSpPr>
          <p:cNvPr id="9" name="Rectangle: Rounded Corners 8">
            <a:extLst>
              <a:ext uri="{FF2B5EF4-FFF2-40B4-BE49-F238E27FC236}">
                <a16:creationId xmlns:a16="http://schemas.microsoft.com/office/drawing/2014/main" id="{26536BDF-6965-233A-7982-229A79046FFC}"/>
              </a:ext>
            </a:extLst>
          </p:cNvPr>
          <p:cNvSpPr/>
          <p:nvPr/>
        </p:nvSpPr>
        <p:spPr>
          <a:xfrm>
            <a:off x="4231757" y="2766343"/>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r>
              <a:rPr lang="en-US" sz="2000">
                <a:solidFill>
                  <a:srgbClr val="262626"/>
                </a:solidFill>
              </a:rPr>
              <a:t>Bad behavior report, poor performance</a:t>
            </a:r>
            <a:endParaRPr lang="en-US" sz="1400">
              <a:solidFill>
                <a:prstClr val="black"/>
              </a:solidFill>
            </a:endParaRPr>
          </a:p>
        </p:txBody>
      </p:sp>
      <p:sp>
        <p:nvSpPr>
          <p:cNvPr id="10" name="Rectangle: Rounded Corners 9">
            <a:extLst>
              <a:ext uri="{FF2B5EF4-FFF2-40B4-BE49-F238E27FC236}">
                <a16:creationId xmlns:a16="http://schemas.microsoft.com/office/drawing/2014/main" id="{00308300-3BEE-613F-4DB4-C93A2BCAD17A}"/>
              </a:ext>
            </a:extLst>
          </p:cNvPr>
          <p:cNvSpPr/>
          <p:nvPr/>
        </p:nvSpPr>
        <p:spPr>
          <a:xfrm>
            <a:off x="4231756" y="3831478"/>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r>
              <a:rPr lang="en-US" sz="2000">
                <a:solidFill>
                  <a:srgbClr val="262626"/>
                </a:solidFill>
              </a:rPr>
              <a:t>Conflicts with coworkers</a:t>
            </a:r>
            <a:endParaRPr lang="en-US" sz="1400">
              <a:solidFill>
                <a:prstClr val="black"/>
              </a:solidFill>
            </a:endParaRPr>
          </a:p>
        </p:txBody>
      </p:sp>
      <p:sp>
        <p:nvSpPr>
          <p:cNvPr id="11" name="Rectangle: Rounded Corners 10">
            <a:extLst>
              <a:ext uri="{FF2B5EF4-FFF2-40B4-BE49-F238E27FC236}">
                <a16:creationId xmlns:a16="http://schemas.microsoft.com/office/drawing/2014/main" id="{2EDC0E89-65C1-6150-1236-20160D9B9379}"/>
              </a:ext>
            </a:extLst>
          </p:cNvPr>
          <p:cNvSpPr/>
          <p:nvPr/>
        </p:nvSpPr>
        <p:spPr>
          <a:xfrm>
            <a:off x="4231755" y="4896612"/>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r>
              <a:rPr lang="en-US" sz="2000">
                <a:solidFill>
                  <a:srgbClr val="262626"/>
                </a:solidFill>
              </a:rPr>
              <a:t>Perceived unfairness</a:t>
            </a:r>
            <a:endParaRPr lang="en-US" sz="1400">
              <a:solidFill>
                <a:prstClr val="black"/>
              </a:solidFill>
            </a:endParaRPr>
          </a:p>
        </p:txBody>
      </p:sp>
      <p:sp>
        <p:nvSpPr>
          <p:cNvPr id="13" name="Title 12">
            <a:extLst>
              <a:ext uri="{FF2B5EF4-FFF2-40B4-BE49-F238E27FC236}">
                <a16:creationId xmlns:a16="http://schemas.microsoft.com/office/drawing/2014/main" id="{0D37FF8E-1FBE-40F4-4311-FE740F9B68BE}"/>
              </a:ext>
            </a:extLst>
          </p:cNvPr>
          <p:cNvSpPr>
            <a:spLocks noGrp="1"/>
          </p:cNvSpPr>
          <p:nvPr>
            <p:ph type="title"/>
          </p:nvPr>
        </p:nvSpPr>
        <p:spPr/>
        <p:txBody>
          <a:bodyPr/>
          <a:lstStyle/>
          <a:p>
            <a:r>
              <a:rPr lang="en-US"/>
              <a:t>Triggers of Workplace Violence: Employees (Work-related)</a:t>
            </a:r>
          </a:p>
        </p:txBody>
      </p:sp>
      <p:sp>
        <p:nvSpPr>
          <p:cNvPr id="7" name="Oval 6">
            <a:extLst>
              <a:ext uri="{FF2B5EF4-FFF2-40B4-BE49-F238E27FC236}">
                <a16:creationId xmlns:a16="http://schemas.microsoft.com/office/drawing/2014/main" id="{B2E2854E-ED62-2D0F-86E8-A87ED4BD30C7}"/>
              </a:ext>
            </a:extLst>
          </p:cNvPr>
          <p:cNvSpPr/>
          <p:nvPr/>
        </p:nvSpPr>
        <p:spPr>
          <a:xfrm>
            <a:off x="446758" y="1113973"/>
            <a:ext cx="5194627" cy="5194627"/>
          </a:xfrm>
          <a:prstGeom prst="ellipse">
            <a:avLst/>
          </a:prstGeom>
          <a:solidFill>
            <a:schemeClr val="bg1"/>
          </a:solidFill>
          <a:ln w="28575">
            <a:solidFill>
              <a:srgbClr val="BDE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C5584FE0-396C-3FBC-E9F2-D1286CF0C423}"/>
              </a:ext>
            </a:extLst>
          </p:cNvPr>
          <p:cNvPicPr>
            <a:picLocks noChangeAspect="1"/>
          </p:cNvPicPr>
          <p:nvPr/>
        </p:nvPicPr>
        <p:blipFill>
          <a:blip r:embed="rId4">
            <a:extLst>
              <a:ext uri="{28A0092B-C50C-407E-A947-70E740481C1C}">
                <a14:useLocalDpi xmlns:a14="http://schemas.microsoft.com/office/drawing/2010/main" val="0"/>
              </a:ext>
            </a:extLst>
          </a:blip>
          <a:srcRect l="20589" r="20589"/>
          <a:stretch/>
        </p:blipFill>
        <p:spPr>
          <a:xfrm>
            <a:off x="682617" y="1347666"/>
            <a:ext cx="4722908" cy="470250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855982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05A1D-950D-C6DE-3D92-ABE8B8D82C6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985E0D0-2761-A4D8-990F-C1B56055B31A}"/>
              </a:ext>
            </a:extLst>
          </p:cNvPr>
          <p:cNvSpPr/>
          <p:nvPr/>
        </p:nvSpPr>
        <p:spPr>
          <a:xfrm>
            <a:off x="4231757" y="1701208"/>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pPr lvl="0"/>
            <a:r>
              <a:rPr lang="en-US" sz="2000">
                <a:solidFill>
                  <a:srgbClr val="262626"/>
                </a:solidFill>
              </a:rPr>
              <a:t>Domestic violence</a:t>
            </a:r>
            <a:endParaRPr lang="en-US" sz="1400">
              <a:solidFill>
                <a:prstClr val="black"/>
              </a:solidFill>
            </a:endParaRPr>
          </a:p>
        </p:txBody>
      </p:sp>
      <p:sp>
        <p:nvSpPr>
          <p:cNvPr id="9" name="Rectangle: Rounded Corners 8">
            <a:extLst>
              <a:ext uri="{FF2B5EF4-FFF2-40B4-BE49-F238E27FC236}">
                <a16:creationId xmlns:a16="http://schemas.microsoft.com/office/drawing/2014/main" id="{26536BDF-6965-233A-7982-229A79046FFC}"/>
              </a:ext>
            </a:extLst>
          </p:cNvPr>
          <p:cNvSpPr/>
          <p:nvPr/>
        </p:nvSpPr>
        <p:spPr>
          <a:xfrm>
            <a:off x="4231757" y="2766343"/>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pPr lvl="0"/>
            <a:r>
              <a:rPr lang="en-US" sz="2000">
                <a:solidFill>
                  <a:srgbClr val="262626"/>
                </a:solidFill>
              </a:rPr>
              <a:t>Substance abuse</a:t>
            </a:r>
            <a:endParaRPr lang="en-US" sz="1400">
              <a:solidFill>
                <a:prstClr val="black"/>
              </a:solidFill>
            </a:endParaRPr>
          </a:p>
        </p:txBody>
      </p:sp>
      <p:sp>
        <p:nvSpPr>
          <p:cNvPr id="10" name="Rectangle: Rounded Corners 9">
            <a:extLst>
              <a:ext uri="{FF2B5EF4-FFF2-40B4-BE49-F238E27FC236}">
                <a16:creationId xmlns:a16="http://schemas.microsoft.com/office/drawing/2014/main" id="{00308300-3BEE-613F-4DB4-C93A2BCAD17A}"/>
              </a:ext>
            </a:extLst>
          </p:cNvPr>
          <p:cNvSpPr/>
          <p:nvPr/>
        </p:nvSpPr>
        <p:spPr>
          <a:xfrm>
            <a:off x="4231756" y="3831478"/>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pPr lvl="0"/>
            <a:r>
              <a:rPr lang="en-US" sz="2000">
                <a:solidFill>
                  <a:srgbClr val="262626"/>
                </a:solidFill>
              </a:rPr>
              <a:t>Untreated mental illness</a:t>
            </a:r>
            <a:endParaRPr lang="en-US" sz="1400">
              <a:solidFill>
                <a:prstClr val="black"/>
              </a:solidFill>
            </a:endParaRPr>
          </a:p>
        </p:txBody>
      </p:sp>
      <p:sp>
        <p:nvSpPr>
          <p:cNvPr id="11" name="Rectangle: Rounded Corners 10">
            <a:extLst>
              <a:ext uri="{FF2B5EF4-FFF2-40B4-BE49-F238E27FC236}">
                <a16:creationId xmlns:a16="http://schemas.microsoft.com/office/drawing/2014/main" id="{2EDC0E89-65C1-6150-1236-20160D9B9379}"/>
              </a:ext>
            </a:extLst>
          </p:cNvPr>
          <p:cNvSpPr/>
          <p:nvPr/>
        </p:nvSpPr>
        <p:spPr>
          <a:xfrm>
            <a:off x="4231755" y="4896612"/>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pPr lvl="0"/>
            <a:r>
              <a:rPr lang="en-US" sz="2000">
                <a:solidFill>
                  <a:srgbClr val="262626"/>
                </a:solidFill>
              </a:rPr>
              <a:t>Stressful life events</a:t>
            </a:r>
            <a:endParaRPr lang="en-US" sz="1400">
              <a:solidFill>
                <a:prstClr val="black"/>
              </a:solidFill>
            </a:endParaRPr>
          </a:p>
        </p:txBody>
      </p:sp>
      <p:sp>
        <p:nvSpPr>
          <p:cNvPr id="13" name="Title 12">
            <a:extLst>
              <a:ext uri="{FF2B5EF4-FFF2-40B4-BE49-F238E27FC236}">
                <a16:creationId xmlns:a16="http://schemas.microsoft.com/office/drawing/2014/main" id="{0D37FF8E-1FBE-40F4-4311-FE740F9B68BE}"/>
              </a:ext>
            </a:extLst>
          </p:cNvPr>
          <p:cNvSpPr>
            <a:spLocks noGrp="1"/>
          </p:cNvSpPr>
          <p:nvPr>
            <p:ph type="title"/>
          </p:nvPr>
        </p:nvSpPr>
        <p:spPr/>
        <p:txBody>
          <a:bodyPr/>
          <a:lstStyle/>
          <a:p>
            <a:r>
              <a:rPr lang="en-US"/>
              <a:t>Triggers of Workplace Violence: Employees (Personal life)</a:t>
            </a:r>
          </a:p>
        </p:txBody>
      </p:sp>
      <p:sp>
        <p:nvSpPr>
          <p:cNvPr id="7" name="Oval 6">
            <a:extLst>
              <a:ext uri="{FF2B5EF4-FFF2-40B4-BE49-F238E27FC236}">
                <a16:creationId xmlns:a16="http://schemas.microsoft.com/office/drawing/2014/main" id="{B2E2854E-ED62-2D0F-86E8-A87ED4BD30C7}"/>
              </a:ext>
            </a:extLst>
          </p:cNvPr>
          <p:cNvSpPr/>
          <p:nvPr/>
        </p:nvSpPr>
        <p:spPr>
          <a:xfrm>
            <a:off x="446758" y="1113973"/>
            <a:ext cx="5194627" cy="5194627"/>
          </a:xfrm>
          <a:prstGeom prst="ellipse">
            <a:avLst/>
          </a:prstGeom>
          <a:solidFill>
            <a:schemeClr val="bg1"/>
          </a:solidFill>
          <a:ln w="28575">
            <a:solidFill>
              <a:srgbClr val="BDE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C5584FE0-396C-3FBC-E9F2-D1286CF0C423}"/>
              </a:ext>
            </a:extLst>
          </p:cNvPr>
          <p:cNvPicPr>
            <a:picLocks noChangeAspect="1"/>
          </p:cNvPicPr>
          <p:nvPr/>
        </p:nvPicPr>
        <p:blipFill>
          <a:blip r:embed="rId4">
            <a:extLst>
              <a:ext uri="{28A0092B-C50C-407E-A947-70E740481C1C}">
                <a14:useLocalDpi xmlns:a14="http://schemas.microsoft.com/office/drawing/2010/main" val="0"/>
              </a:ext>
            </a:extLst>
          </a:blip>
          <a:srcRect t="6128" b="6128"/>
          <a:stretch/>
        </p:blipFill>
        <p:spPr>
          <a:xfrm>
            <a:off x="682617" y="1347666"/>
            <a:ext cx="4722908" cy="470250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782300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yping on a computer&#10;&#10;Description automatically generated with medium confidence">
            <a:extLst>
              <a:ext uri="{FF2B5EF4-FFF2-40B4-BE49-F238E27FC236}">
                <a16:creationId xmlns:a16="http://schemas.microsoft.com/office/drawing/2014/main" id="{75A79CE4-72F5-CC04-6717-EA4974366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850" y="779318"/>
            <a:ext cx="11051150" cy="5905575"/>
          </a:xfrm>
          <a:prstGeom prst="rect">
            <a:avLst/>
          </a:prstGeom>
        </p:spPr>
      </p:pic>
      <p:sp>
        <p:nvSpPr>
          <p:cNvPr id="3" name="Title 2">
            <a:extLst>
              <a:ext uri="{FF2B5EF4-FFF2-40B4-BE49-F238E27FC236}">
                <a16:creationId xmlns:a16="http://schemas.microsoft.com/office/drawing/2014/main" id="{F7D462F1-956D-2B96-DCA4-53F57DE6CB0E}"/>
              </a:ext>
            </a:extLst>
          </p:cNvPr>
          <p:cNvSpPr>
            <a:spLocks noGrp="1"/>
          </p:cNvSpPr>
          <p:nvPr>
            <p:ph type="title"/>
          </p:nvPr>
        </p:nvSpPr>
        <p:spPr/>
        <p:txBody>
          <a:bodyPr/>
          <a:lstStyle/>
          <a:p>
            <a:r>
              <a:rPr lang="en-US"/>
              <a:t>About This Module</a:t>
            </a:r>
          </a:p>
        </p:txBody>
      </p:sp>
      <p:sp>
        <p:nvSpPr>
          <p:cNvPr id="11" name="Text Background">
            <a:extLst>
              <a:ext uri="{FF2B5EF4-FFF2-40B4-BE49-F238E27FC236}">
                <a16:creationId xmlns:a16="http://schemas.microsoft.com/office/drawing/2014/main" id="{246374E2-085F-E49F-FDD3-32C2701A55EC}"/>
              </a:ext>
            </a:extLst>
          </p:cNvPr>
          <p:cNvSpPr/>
          <p:nvPr/>
        </p:nvSpPr>
        <p:spPr>
          <a:xfrm>
            <a:off x="228600" y="1132609"/>
            <a:ext cx="8520545" cy="4946073"/>
          </a:xfrm>
          <a:prstGeom prst="rect">
            <a:avLst/>
          </a:prstGeom>
          <a:solidFill>
            <a:srgbClr val="D3E7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Text">
            <a:extLst>
              <a:ext uri="{FF2B5EF4-FFF2-40B4-BE49-F238E27FC236}">
                <a16:creationId xmlns:a16="http://schemas.microsoft.com/office/drawing/2014/main" id="{55514B38-288D-5533-5B83-C323DE2A0A4F}"/>
              </a:ext>
            </a:extLst>
          </p:cNvPr>
          <p:cNvSpPr txBox="1">
            <a:spLocks/>
          </p:cNvSpPr>
          <p:nvPr/>
        </p:nvSpPr>
        <p:spPr>
          <a:xfrm>
            <a:off x="296497" y="1361209"/>
            <a:ext cx="8338348" cy="4572000"/>
          </a:xfrm>
          <a:prstGeom prst="rect">
            <a:avLst/>
          </a:prstGeom>
        </p:spPr>
        <p:txBody>
          <a:bodyPr/>
          <a:lstStyle>
            <a:lvl1pPr marL="109627" indent="0" algn="l" defTabSz="913554" rtl="0" eaLnBrk="1" latinLnBrk="0" hangingPunct="1">
              <a:lnSpc>
                <a:spcPts val="1798"/>
              </a:lnSpc>
              <a:spcBef>
                <a:spcPts val="999"/>
              </a:spcBef>
              <a:spcAft>
                <a:spcPts val="599"/>
              </a:spcAft>
              <a:buFontTx/>
              <a:buNone/>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1800">
                <a:effectLst/>
                <a:latin typeface="Calibri" panose="020F0502020204030204" pitchFamily="34" charset="0"/>
                <a:ea typeface="Calibri" panose="020F0502020204030204" pitchFamily="34" charset="0"/>
                <a:cs typeface="Times New Roman" panose="02020603050405020304" pitchFamily="18" charset="0"/>
              </a:rPr>
              <a:t>Workplace violence is among the top leading causes of workplace fatalities, and there are thousands of nonfatal violent on-the-job incidents each year. Workplace violence can occur at any business or workplace, and anyone can be a victim. Therefore, it’s important </a:t>
            </a:r>
            <a:r>
              <a:rPr lang="en-US" sz="1800">
                <a:latin typeface="Calibri" panose="020F0502020204030204" pitchFamily="34" charset="0"/>
                <a:ea typeface="Calibri" panose="020F0502020204030204" pitchFamily="34" charset="0"/>
                <a:cs typeface="Times New Roman" panose="02020603050405020304" pitchFamily="18" charset="0"/>
              </a:rPr>
              <a:t>for you to know how </a:t>
            </a:r>
            <a:r>
              <a:rPr lang="en-US" sz="1800">
                <a:effectLst/>
                <a:latin typeface="Calibri" panose="020F0502020204030204" pitchFamily="34" charset="0"/>
                <a:ea typeface="Calibri" panose="020F0502020204030204" pitchFamily="34" charset="0"/>
                <a:cs typeface="Times New Roman" panose="02020603050405020304" pitchFamily="18" charset="0"/>
              </a:rPr>
              <a:t>to prevent these incidents and what to do if you encounter a potentially violent situation at work.</a:t>
            </a:r>
          </a:p>
          <a:p>
            <a:r>
              <a:rPr lang="en-US" sz="1800">
                <a:effectLst/>
                <a:latin typeface="Calibri" panose="020F0502020204030204" pitchFamily="34" charset="0"/>
                <a:ea typeface="Calibri" panose="020F0502020204030204" pitchFamily="34" charset="0"/>
                <a:cs typeface="Times New Roman" panose="02020603050405020304" pitchFamily="18" charset="0"/>
              </a:rPr>
              <a:t>This session also covers our workplace violence prevention plan, how to report incidents, the workplace violence hazards of your job, and information about the violent incident log</a:t>
            </a:r>
            <a:r>
              <a:rPr lang="en-US" sz="1800">
                <a:latin typeface="Calibri" panose="020F050202020403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Button Bar">
            <a:extLst>
              <a:ext uri="{FF2B5EF4-FFF2-40B4-BE49-F238E27FC236}">
                <a16:creationId xmlns:a16="http://schemas.microsoft.com/office/drawing/2014/main" id="{08EABC32-BF3E-EA74-3053-055599BC56F7}"/>
              </a:ext>
            </a:extLst>
          </p:cNvPr>
          <p:cNvSpPr/>
          <p:nvPr/>
        </p:nvSpPr>
        <p:spPr>
          <a:xfrm>
            <a:off x="-114300" y="767882"/>
            <a:ext cx="8988133" cy="458246"/>
          </a:xfrm>
          <a:prstGeom prst="parallelogram">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Overview Button">
            <a:extLst>
              <a:ext uri="{FF2B5EF4-FFF2-40B4-BE49-F238E27FC236}">
                <a16:creationId xmlns:a16="http://schemas.microsoft.com/office/drawing/2014/main" id="{B3EE3B29-E3A7-A38B-E1D1-396B36DF373D}"/>
              </a:ext>
            </a:extLst>
          </p:cNvPr>
          <p:cNvSpPr/>
          <p:nvPr/>
        </p:nvSpPr>
        <p:spPr>
          <a:xfrm>
            <a:off x="228600" y="767882"/>
            <a:ext cx="1444336" cy="458246"/>
          </a:xfrm>
          <a:prstGeom prst="rect">
            <a:avLst/>
          </a:prstGeom>
          <a:gradFill flip="none" rotWithShape="1">
            <a:gsLst>
              <a:gs pos="0">
                <a:srgbClr val="B1D551">
                  <a:shade val="30000"/>
                  <a:satMod val="115000"/>
                </a:srgbClr>
              </a:gs>
              <a:gs pos="50000">
                <a:srgbClr val="B1D551">
                  <a:shade val="67500"/>
                  <a:satMod val="115000"/>
                </a:srgbClr>
              </a:gs>
              <a:gs pos="100000">
                <a:srgbClr val="B1D55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OVERVIEW</a:t>
            </a:r>
          </a:p>
        </p:txBody>
      </p:sp>
      <p:sp>
        <p:nvSpPr>
          <p:cNvPr id="19" name="LO Button">
            <a:extLst>
              <a:ext uri="{FF2B5EF4-FFF2-40B4-BE49-F238E27FC236}">
                <a16:creationId xmlns:a16="http://schemas.microsoft.com/office/drawing/2014/main" id="{92795BB6-5319-B513-0980-2532172BEA05}"/>
              </a:ext>
            </a:extLst>
          </p:cNvPr>
          <p:cNvSpPr/>
          <p:nvPr/>
        </p:nvSpPr>
        <p:spPr>
          <a:xfrm>
            <a:off x="1672936" y="767882"/>
            <a:ext cx="1444336" cy="458246"/>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a:t>LEARNING</a:t>
            </a:r>
          </a:p>
          <a:p>
            <a:pPr algn="ctr">
              <a:lnSpc>
                <a:spcPts val="1400"/>
              </a:lnSpc>
            </a:pPr>
            <a:r>
              <a:rPr lang="en-US" sz="1400"/>
              <a:t>OBJECTIVES</a:t>
            </a:r>
          </a:p>
        </p:txBody>
      </p:sp>
    </p:spTree>
    <p:custDataLst>
      <p:tags r:id="rId1"/>
    </p:custDataLst>
    <p:extLst>
      <p:ext uri="{BB962C8B-B14F-4D97-AF65-F5344CB8AC3E}">
        <p14:creationId xmlns:p14="http://schemas.microsoft.com/office/powerpoint/2010/main" val="641324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05A1D-950D-C6DE-3D92-ABE8B8D82C6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985E0D0-2761-A4D8-990F-C1B56055B31A}"/>
              </a:ext>
            </a:extLst>
          </p:cNvPr>
          <p:cNvSpPr/>
          <p:nvPr/>
        </p:nvSpPr>
        <p:spPr>
          <a:xfrm>
            <a:off x="4231757" y="1701208"/>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pPr lvl="0"/>
            <a:r>
              <a:rPr lang="en-US" sz="2000">
                <a:solidFill>
                  <a:srgbClr val="262626"/>
                </a:solidFill>
              </a:rPr>
              <a:t>Stressful situations</a:t>
            </a:r>
            <a:endParaRPr lang="en-US" sz="1400">
              <a:solidFill>
                <a:prstClr val="black"/>
              </a:solidFill>
            </a:endParaRPr>
          </a:p>
        </p:txBody>
      </p:sp>
      <p:sp>
        <p:nvSpPr>
          <p:cNvPr id="9" name="Rectangle: Rounded Corners 8">
            <a:extLst>
              <a:ext uri="{FF2B5EF4-FFF2-40B4-BE49-F238E27FC236}">
                <a16:creationId xmlns:a16="http://schemas.microsoft.com/office/drawing/2014/main" id="{26536BDF-6965-233A-7982-229A79046FFC}"/>
              </a:ext>
            </a:extLst>
          </p:cNvPr>
          <p:cNvSpPr/>
          <p:nvPr/>
        </p:nvSpPr>
        <p:spPr>
          <a:xfrm>
            <a:off x="4231757" y="2766343"/>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pPr lvl="0"/>
            <a:r>
              <a:rPr lang="en-US" sz="2000">
                <a:solidFill>
                  <a:srgbClr val="262626"/>
                </a:solidFill>
              </a:rPr>
              <a:t>Substance abuse </a:t>
            </a:r>
            <a:r>
              <a:rPr lang="en-US" sz="2000" dirty="0">
                <a:solidFill>
                  <a:srgbClr val="262626"/>
                </a:solidFill>
              </a:rPr>
              <a:t>and</a:t>
            </a:r>
            <a:r>
              <a:rPr lang="en-US" sz="2000">
                <a:solidFill>
                  <a:srgbClr val="262626"/>
                </a:solidFill>
              </a:rPr>
              <a:t> mental illness</a:t>
            </a:r>
            <a:endParaRPr lang="en-US" sz="1400">
              <a:solidFill>
                <a:prstClr val="black"/>
              </a:solidFill>
            </a:endParaRPr>
          </a:p>
        </p:txBody>
      </p:sp>
      <p:sp>
        <p:nvSpPr>
          <p:cNvPr id="10" name="Rectangle: Rounded Corners 9">
            <a:extLst>
              <a:ext uri="{FF2B5EF4-FFF2-40B4-BE49-F238E27FC236}">
                <a16:creationId xmlns:a16="http://schemas.microsoft.com/office/drawing/2014/main" id="{00308300-3BEE-613F-4DB4-C93A2BCAD17A}"/>
              </a:ext>
            </a:extLst>
          </p:cNvPr>
          <p:cNvSpPr/>
          <p:nvPr/>
        </p:nvSpPr>
        <p:spPr>
          <a:xfrm>
            <a:off x="4231756" y="3831478"/>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pPr lvl="0"/>
            <a:r>
              <a:rPr lang="en-US" sz="2000">
                <a:solidFill>
                  <a:srgbClr val="262626"/>
                </a:solidFill>
              </a:rPr>
              <a:t>Other crimes</a:t>
            </a:r>
            <a:endParaRPr lang="en-US" sz="1400">
              <a:solidFill>
                <a:prstClr val="black"/>
              </a:solidFill>
            </a:endParaRPr>
          </a:p>
        </p:txBody>
      </p:sp>
      <p:sp>
        <p:nvSpPr>
          <p:cNvPr id="11" name="Rectangle: Rounded Corners 10">
            <a:extLst>
              <a:ext uri="{FF2B5EF4-FFF2-40B4-BE49-F238E27FC236}">
                <a16:creationId xmlns:a16="http://schemas.microsoft.com/office/drawing/2014/main" id="{2EDC0E89-65C1-6150-1236-20160D9B9379}"/>
              </a:ext>
            </a:extLst>
          </p:cNvPr>
          <p:cNvSpPr/>
          <p:nvPr/>
        </p:nvSpPr>
        <p:spPr>
          <a:xfrm>
            <a:off x="4231755" y="4896612"/>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pPr lvl="0"/>
            <a:r>
              <a:rPr lang="en-US" sz="2000">
                <a:solidFill>
                  <a:srgbClr val="262626"/>
                </a:solidFill>
              </a:rPr>
              <a:t>Random acts</a:t>
            </a:r>
            <a:endParaRPr lang="en-US" sz="1400">
              <a:solidFill>
                <a:prstClr val="black"/>
              </a:solidFill>
            </a:endParaRPr>
          </a:p>
        </p:txBody>
      </p:sp>
      <p:sp>
        <p:nvSpPr>
          <p:cNvPr id="13" name="Title 12">
            <a:extLst>
              <a:ext uri="{FF2B5EF4-FFF2-40B4-BE49-F238E27FC236}">
                <a16:creationId xmlns:a16="http://schemas.microsoft.com/office/drawing/2014/main" id="{0D37FF8E-1FBE-40F4-4311-FE740F9B68BE}"/>
              </a:ext>
            </a:extLst>
          </p:cNvPr>
          <p:cNvSpPr>
            <a:spLocks noGrp="1"/>
          </p:cNvSpPr>
          <p:nvPr>
            <p:ph type="title"/>
          </p:nvPr>
        </p:nvSpPr>
        <p:spPr/>
        <p:txBody>
          <a:bodyPr/>
          <a:lstStyle/>
          <a:p>
            <a:r>
              <a:rPr lang="en-US"/>
              <a:t>Triggers of Workplace Violence: Non-employees</a:t>
            </a:r>
          </a:p>
        </p:txBody>
      </p:sp>
      <p:sp>
        <p:nvSpPr>
          <p:cNvPr id="7" name="Oval 6">
            <a:extLst>
              <a:ext uri="{FF2B5EF4-FFF2-40B4-BE49-F238E27FC236}">
                <a16:creationId xmlns:a16="http://schemas.microsoft.com/office/drawing/2014/main" id="{B2E2854E-ED62-2D0F-86E8-A87ED4BD30C7}"/>
              </a:ext>
            </a:extLst>
          </p:cNvPr>
          <p:cNvSpPr/>
          <p:nvPr/>
        </p:nvSpPr>
        <p:spPr>
          <a:xfrm>
            <a:off x="446758" y="1113973"/>
            <a:ext cx="5194627" cy="5194627"/>
          </a:xfrm>
          <a:prstGeom prst="ellipse">
            <a:avLst/>
          </a:prstGeom>
          <a:solidFill>
            <a:schemeClr val="bg1"/>
          </a:solidFill>
          <a:ln w="28575">
            <a:solidFill>
              <a:srgbClr val="BDE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C5584FE0-396C-3FBC-E9F2-D1286CF0C423}"/>
              </a:ext>
            </a:extLst>
          </p:cNvPr>
          <p:cNvPicPr>
            <a:picLocks noChangeAspect="1"/>
          </p:cNvPicPr>
          <p:nvPr/>
        </p:nvPicPr>
        <p:blipFill rotWithShape="1">
          <a:blip r:embed="rId4">
            <a:extLst>
              <a:ext uri="{28A0092B-C50C-407E-A947-70E740481C1C}">
                <a14:useLocalDpi xmlns:a14="http://schemas.microsoft.com/office/drawing/2010/main" val="0"/>
              </a:ext>
            </a:extLst>
          </a:blip>
          <a:srcRect t="20381" b="523"/>
          <a:stretch/>
        </p:blipFill>
        <p:spPr>
          <a:xfrm>
            <a:off x="682617" y="1347666"/>
            <a:ext cx="4722908" cy="470250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468811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D98787B-6E28-E29E-EAA2-9FC8BB6FBCB1}"/>
              </a:ext>
            </a:extLst>
          </p:cNvPr>
          <p:cNvSpPr>
            <a:spLocks noGrp="1"/>
          </p:cNvSpPr>
          <p:nvPr>
            <p:ph type="title"/>
          </p:nvPr>
        </p:nvSpPr>
        <p:spPr/>
        <p:txBody>
          <a:bodyPr/>
          <a:lstStyle/>
          <a:p>
            <a:r>
              <a:rPr lang="en-US"/>
              <a:t>Workplace Security: What You Can Do</a:t>
            </a:r>
          </a:p>
        </p:txBody>
      </p:sp>
      <p:grpSp>
        <p:nvGrpSpPr>
          <p:cNvPr id="6" name="Group 5">
            <a:extLst>
              <a:ext uri="{FF2B5EF4-FFF2-40B4-BE49-F238E27FC236}">
                <a16:creationId xmlns:a16="http://schemas.microsoft.com/office/drawing/2014/main" id="{AC7A0790-FA20-776B-246B-129D6D92FA27}"/>
              </a:ext>
            </a:extLst>
          </p:cNvPr>
          <p:cNvGrpSpPr/>
          <p:nvPr/>
        </p:nvGrpSpPr>
        <p:grpSpPr>
          <a:xfrm>
            <a:off x="4856198" y="2192483"/>
            <a:ext cx="1344178" cy="203292"/>
            <a:chOff x="4739235" y="2192483"/>
            <a:chExt cx="1344178" cy="203292"/>
          </a:xfrm>
        </p:grpSpPr>
        <p:cxnSp>
          <p:nvCxnSpPr>
            <p:cNvPr id="7" name="Straight Connector 6">
              <a:extLst>
                <a:ext uri="{FF2B5EF4-FFF2-40B4-BE49-F238E27FC236}">
                  <a16:creationId xmlns:a16="http://schemas.microsoft.com/office/drawing/2014/main" id="{A3DE8EB2-576D-1B02-3E4F-FD8C7A7114DA}"/>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015D060-4E8E-6787-311F-B9AE68182F76}"/>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9" name="Text Placeholder">
            <a:extLst>
              <a:ext uri="{FF2B5EF4-FFF2-40B4-BE49-F238E27FC236}">
                <a16:creationId xmlns:a16="http://schemas.microsoft.com/office/drawing/2014/main" id="{1153E148-3A2C-3501-A276-6459579F2E87}"/>
              </a:ext>
            </a:extLst>
          </p:cNvPr>
          <p:cNvSpPr txBox="1">
            <a:spLocks/>
          </p:cNvSpPr>
          <p:nvPr/>
        </p:nvSpPr>
        <p:spPr>
          <a:xfrm>
            <a:off x="6218079" y="2946672"/>
            <a:ext cx="5924973" cy="348118"/>
          </a:xfrm>
          <a:prstGeom prst="rect">
            <a:avLst/>
          </a:prstGeom>
          <a:ln>
            <a:noFill/>
          </a:ln>
        </p:spPr>
        <p:txBody>
          <a:bodyPr/>
          <a:lstStyle>
            <a:lvl1pPr marL="115971" indent="0" algn="l" defTabSz="913554" rtl="0" eaLnBrk="1" latinLnBrk="0" hangingPunct="1">
              <a:lnSpc>
                <a:spcPts val="2500"/>
              </a:lnSpc>
              <a:spcBef>
                <a:spcPts val="1200"/>
              </a:spcBef>
              <a:spcAft>
                <a:spcPts val="0"/>
              </a:spcAft>
              <a:buFont typeface="Arial" panose="020B0604020202020204" pitchFamily="34" charset="0"/>
              <a:buNone/>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a:solidFill>
                  <a:srgbClr val="262626"/>
                </a:solidFill>
              </a:rPr>
              <a:t>Make sure visitors sign in</a:t>
            </a:r>
            <a:endParaRPr lang="en-US" sz="1050">
              <a:solidFill>
                <a:prstClr val="black"/>
              </a:solidFill>
            </a:endParaRPr>
          </a:p>
        </p:txBody>
      </p:sp>
      <p:grpSp>
        <p:nvGrpSpPr>
          <p:cNvPr id="10" name="Group 9">
            <a:extLst>
              <a:ext uri="{FF2B5EF4-FFF2-40B4-BE49-F238E27FC236}">
                <a16:creationId xmlns:a16="http://schemas.microsoft.com/office/drawing/2014/main" id="{5BE6A88A-B9AC-2884-4AF2-957AA965AA1B}"/>
              </a:ext>
            </a:extLst>
          </p:cNvPr>
          <p:cNvGrpSpPr/>
          <p:nvPr/>
        </p:nvGrpSpPr>
        <p:grpSpPr>
          <a:xfrm>
            <a:off x="4856198" y="3019085"/>
            <a:ext cx="1344178" cy="203292"/>
            <a:chOff x="4739235" y="2192483"/>
            <a:chExt cx="1344178" cy="203292"/>
          </a:xfrm>
        </p:grpSpPr>
        <p:cxnSp>
          <p:nvCxnSpPr>
            <p:cNvPr id="11" name="Straight Connector 10">
              <a:extLst>
                <a:ext uri="{FF2B5EF4-FFF2-40B4-BE49-F238E27FC236}">
                  <a16:creationId xmlns:a16="http://schemas.microsoft.com/office/drawing/2014/main" id="{8F612D3C-1BF0-2368-CF50-E4769D8DC7BC}"/>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AC0633C-B9CA-92C1-76D5-2CBA8F63914C}"/>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3" name="Text Placeholder">
            <a:extLst>
              <a:ext uri="{FF2B5EF4-FFF2-40B4-BE49-F238E27FC236}">
                <a16:creationId xmlns:a16="http://schemas.microsoft.com/office/drawing/2014/main" id="{5AA5EA05-7FE2-AF1C-C8FC-E1BD479D8099}"/>
              </a:ext>
            </a:extLst>
          </p:cNvPr>
          <p:cNvSpPr txBox="1">
            <a:spLocks/>
          </p:cNvSpPr>
          <p:nvPr/>
        </p:nvSpPr>
        <p:spPr>
          <a:xfrm>
            <a:off x="6218079" y="3773274"/>
            <a:ext cx="5924973" cy="348118"/>
          </a:xfrm>
          <a:prstGeom prst="rect">
            <a:avLst/>
          </a:prstGeom>
          <a:ln>
            <a:noFill/>
          </a:ln>
        </p:spPr>
        <p:txBody>
          <a:bodyPr/>
          <a:lstStyle>
            <a:lvl1pPr marL="115971" indent="0" algn="l" defTabSz="913554" rtl="0" eaLnBrk="1" latinLnBrk="0" hangingPunct="1">
              <a:lnSpc>
                <a:spcPts val="2500"/>
              </a:lnSpc>
              <a:spcBef>
                <a:spcPts val="1200"/>
              </a:spcBef>
              <a:spcAft>
                <a:spcPts val="0"/>
              </a:spcAft>
              <a:buFont typeface="Arial" panose="020B0604020202020204" pitchFamily="34" charset="0"/>
              <a:buNone/>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a:solidFill>
                  <a:srgbClr val="262626"/>
                </a:solidFill>
              </a:rPr>
              <a:t>Wear required ID</a:t>
            </a:r>
            <a:endParaRPr lang="en-US" sz="1050">
              <a:solidFill>
                <a:prstClr val="black"/>
              </a:solidFill>
            </a:endParaRPr>
          </a:p>
        </p:txBody>
      </p:sp>
      <p:grpSp>
        <p:nvGrpSpPr>
          <p:cNvPr id="14" name="Group 13">
            <a:extLst>
              <a:ext uri="{FF2B5EF4-FFF2-40B4-BE49-F238E27FC236}">
                <a16:creationId xmlns:a16="http://schemas.microsoft.com/office/drawing/2014/main" id="{4D8057B4-D319-8B7B-ABB2-58872B9DA546}"/>
              </a:ext>
            </a:extLst>
          </p:cNvPr>
          <p:cNvGrpSpPr/>
          <p:nvPr/>
        </p:nvGrpSpPr>
        <p:grpSpPr>
          <a:xfrm>
            <a:off x="4856198" y="3845687"/>
            <a:ext cx="1344178" cy="203292"/>
            <a:chOff x="4739235" y="2192483"/>
            <a:chExt cx="1344178" cy="203292"/>
          </a:xfrm>
        </p:grpSpPr>
        <p:cxnSp>
          <p:nvCxnSpPr>
            <p:cNvPr id="15" name="Straight Connector 14">
              <a:extLst>
                <a:ext uri="{FF2B5EF4-FFF2-40B4-BE49-F238E27FC236}">
                  <a16:creationId xmlns:a16="http://schemas.microsoft.com/office/drawing/2014/main" id="{403D7A38-28EF-18DD-5A4A-7F12AB1F4226}"/>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D3C4C40-DCB0-57FC-45DF-E68D38525C47}"/>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7" name="Text Placeholder">
            <a:extLst>
              <a:ext uri="{FF2B5EF4-FFF2-40B4-BE49-F238E27FC236}">
                <a16:creationId xmlns:a16="http://schemas.microsoft.com/office/drawing/2014/main" id="{9F447249-030C-46B6-4325-2A5ACF03A5EF}"/>
              </a:ext>
            </a:extLst>
          </p:cNvPr>
          <p:cNvSpPr txBox="1">
            <a:spLocks/>
          </p:cNvSpPr>
          <p:nvPr/>
        </p:nvSpPr>
        <p:spPr>
          <a:xfrm>
            <a:off x="6218079" y="4599875"/>
            <a:ext cx="5924973" cy="348118"/>
          </a:xfrm>
          <a:prstGeom prst="rect">
            <a:avLst/>
          </a:prstGeom>
          <a:ln>
            <a:noFill/>
          </a:ln>
        </p:spPr>
        <p:txBody>
          <a:bodyPr/>
          <a:lstStyle>
            <a:lvl1pPr marL="115971" indent="0" algn="l" defTabSz="913554" rtl="0" eaLnBrk="1" latinLnBrk="0" hangingPunct="1">
              <a:lnSpc>
                <a:spcPts val="2500"/>
              </a:lnSpc>
              <a:spcBef>
                <a:spcPts val="1200"/>
              </a:spcBef>
              <a:spcAft>
                <a:spcPts val="0"/>
              </a:spcAft>
              <a:buFont typeface="Arial" panose="020B0604020202020204" pitchFamily="34" charset="0"/>
              <a:buNone/>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a:solidFill>
                  <a:srgbClr val="262626"/>
                </a:solidFill>
              </a:rPr>
              <a:t>Use danger signal to alert others</a:t>
            </a:r>
            <a:endParaRPr lang="en-US" sz="1050">
              <a:solidFill>
                <a:prstClr val="black"/>
              </a:solidFill>
            </a:endParaRPr>
          </a:p>
        </p:txBody>
      </p:sp>
      <p:grpSp>
        <p:nvGrpSpPr>
          <p:cNvPr id="18" name="Group 17">
            <a:extLst>
              <a:ext uri="{FF2B5EF4-FFF2-40B4-BE49-F238E27FC236}">
                <a16:creationId xmlns:a16="http://schemas.microsoft.com/office/drawing/2014/main" id="{787E49D0-C8AB-7BBB-BF66-3A7EA51C2737}"/>
              </a:ext>
            </a:extLst>
          </p:cNvPr>
          <p:cNvGrpSpPr/>
          <p:nvPr/>
        </p:nvGrpSpPr>
        <p:grpSpPr>
          <a:xfrm>
            <a:off x="4856198" y="4672288"/>
            <a:ext cx="1344178" cy="203292"/>
            <a:chOff x="4739235" y="2192483"/>
            <a:chExt cx="1344178" cy="203292"/>
          </a:xfrm>
        </p:grpSpPr>
        <p:cxnSp>
          <p:nvCxnSpPr>
            <p:cNvPr id="19" name="Straight Connector 18">
              <a:extLst>
                <a:ext uri="{FF2B5EF4-FFF2-40B4-BE49-F238E27FC236}">
                  <a16:creationId xmlns:a16="http://schemas.microsoft.com/office/drawing/2014/main" id="{47EC6764-0532-7455-9AE0-6C354E4721DE}"/>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AA08433-148E-2AE3-2CA7-3FD28D0A6C26}"/>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1" name="Oval 20">
            <a:extLst>
              <a:ext uri="{FF2B5EF4-FFF2-40B4-BE49-F238E27FC236}">
                <a16:creationId xmlns:a16="http://schemas.microsoft.com/office/drawing/2014/main" id="{8D70F009-7AB0-3330-E939-D38D525E1790}"/>
              </a:ext>
            </a:extLst>
          </p:cNvPr>
          <p:cNvSpPr/>
          <p:nvPr/>
        </p:nvSpPr>
        <p:spPr>
          <a:xfrm>
            <a:off x="446758" y="1113973"/>
            <a:ext cx="5194627" cy="5194627"/>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3" name="Picture 22">
            <a:extLst>
              <a:ext uri="{FF2B5EF4-FFF2-40B4-BE49-F238E27FC236}">
                <a16:creationId xmlns:a16="http://schemas.microsoft.com/office/drawing/2014/main" id="{1C634705-7898-B5E3-3A4D-9DEC3CFB9615}"/>
              </a:ext>
            </a:extLst>
          </p:cNvPr>
          <p:cNvPicPr>
            <a:picLocks noChangeAspect="1"/>
          </p:cNvPicPr>
          <p:nvPr/>
        </p:nvPicPr>
        <p:blipFill>
          <a:blip r:embed="rId4">
            <a:extLst>
              <a:ext uri="{28A0092B-C50C-407E-A947-70E740481C1C}">
                <a14:useLocalDpi xmlns:a14="http://schemas.microsoft.com/office/drawing/2010/main" val="0"/>
              </a:ext>
            </a:extLst>
          </a:blip>
          <a:srcRect l="16509" r="16509"/>
          <a:stretch/>
        </p:blipFill>
        <p:spPr>
          <a:xfrm>
            <a:off x="682617" y="1347666"/>
            <a:ext cx="4722908" cy="470250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7" name="Text Placeholder">
            <a:extLst>
              <a:ext uri="{FF2B5EF4-FFF2-40B4-BE49-F238E27FC236}">
                <a16:creationId xmlns:a16="http://schemas.microsoft.com/office/drawing/2014/main" id="{B9043787-BB53-69A2-01F8-24F825969260}"/>
              </a:ext>
            </a:extLst>
          </p:cNvPr>
          <p:cNvSpPr txBox="1">
            <a:spLocks/>
          </p:cNvSpPr>
          <p:nvPr/>
        </p:nvSpPr>
        <p:spPr>
          <a:xfrm>
            <a:off x="6200376" y="2098243"/>
            <a:ext cx="5924973" cy="348118"/>
          </a:xfrm>
          <a:prstGeom prst="rect">
            <a:avLst/>
          </a:prstGeom>
          <a:ln>
            <a:noFill/>
          </a:ln>
        </p:spPr>
        <p:txBody>
          <a:bodyPr/>
          <a:lstStyle>
            <a:lvl1pPr marL="115971" indent="0" algn="l" defTabSz="913554" rtl="0" eaLnBrk="1" latinLnBrk="0" hangingPunct="1">
              <a:lnSpc>
                <a:spcPts val="2500"/>
              </a:lnSpc>
              <a:spcBef>
                <a:spcPts val="1200"/>
              </a:spcBef>
              <a:spcAft>
                <a:spcPts val="0"/>
              </a:spcAft>
              <a:buFont typeface="Arial" panose="020B0604020202020204" pitchFamily="34" charset="0"/>
              <a:buNone/>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a:solidFill>
                  <a:srgbClr val="262626"/>
                </a:solidFill>
              </a:rPr>
              <a:t>Report suspicious activity</a:t>
            </a:r>
            <a:endParaRPr lang="en-US" sz="1050">
              <a:solidFill>
                <a:prstClr val="black"/>
              </a:solidFill>
            </a:endParaRPr>
          </a:p>
        </p:txBody>
      </p:sp>
    </p:spTree>
    <p:custDataLst>
      <p:tags r:id="rId1"/>
    </p:custDataLst>
    <p:extLst>
      <p:ext uri="{BB962C8B-B14F-4D97-AF65-F5344CB8AC3E}">
        <p14:creationId xmlns:p14="http://schemas.microsoft.com/office/powerpoint/2010/main" val="631403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D98787B-6E28-E29E-EAA2-9FC8BB6FBCB1}"/>
              </a:ext>
            </a:extLst>
          </p:cNvPr>
          <p:cNvSpPr>
            <a:spLocks noGrp="1"/>
          </p:cNvSpPr>
          <p:nvPr>
            <p:ph type="title"/>
          </p:nvPr>
        </p:nvSpPr>
        <p:spPr/>
        <p:txBody>
          <a:bodyPr/>
          <a:lstStyle/>
          <a:p>
            <a:r>
              <a:rPr lang="en-US"/>
              <a:t>Defusing Potentially Violent Situations</a:t>
            </a:r>
          </a:p>
        </p:txBody>
      </p:sp>
      <p:grpSp>
        <p:nvGrpSpPr>
          <p:cNvPr id="6" name="Group 5">
            <a:extLst>
              <a:ext uri="{FF2B5EF4-FFF2-40B4-BE49-F238E27FC236}">
                <a16:creationId xmlns:a16="http://schemas.microsoft.com/office/drawing/2014/main" id="{AC7A0790-FA20-776B-246B-129D6D92FA27}"/>
              </a:ext>
            </a:extLst>
          </p:cNvPr>
          <p:cNvGrpSpPr/>
          <p:nvPr/>
        </p:nvGrpSpPr>
        <p:grpSpPr>
          <a:xfrm>
            <a:off x="4856198" y="2192483"/>
            <a:ext cx="1344178" cy="203292"/>
            <a:chOff x="4739235" y="2192483"/>
            <a:chExt cx="1344178" cy="203292"/>
          </a:xfrm>
        </p:grpSpPr>
        <p:cxnSp>
          <p:nvCxnSpPr>
            <p:cNvPr id="7" name="Straight Connector 6">
              <a:extLst>
                <a:ext uri="{FF2B5EF4-FFF2-40B4-BE49-F238E27FC236}">
                  <a16:creationId xmlns:a16="http://schemas.microsoft.com/office/drawing/2014/main" id="{A3DE8EB2-576D-1B02-3E4F-FD8C7A7114DA}"/>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015D060-4E8E-6787-311F-B9AE68182F76}"/>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9" name="Text Placeholder">
            <a:extLst>
              <a:ext uri="{FF2B5EF4-FFF2-40B4-BE49-F238E27FC236}">
                <a16:creationId xmlns:a16="http://schemas.microsoft.com/office/drawing/2014/main" id="{1153E148-3A2C-3501-A276-6459579F2E87}"/>
              </a:ext>
            </a:extLst>
          </p:cNvPr>
          <p:cNvSpPr txBox="1">
            <a:spLocks/>
          </p:cNvSpPr>
          <p:nvPr/>
        </p:nvSpPr>
        <p:spPr>
          <a:xfrm>
            <a:off x="6218079" y="2946672"/>
            <a:ext cx="5924973" cy="348118"/>
          </a:xfrm>
          <a:prstGeom prst="rect">
            <a:avLst/>
          </a:prstGeom>
          <a:ln>
            <a:noFill/>
          </a:ln>
        </p:spPr>
        <p:txBody>
          <a:bodyPr/>
          <a:lstStyle>
            <a:lvl1pPr marL="115971" indent="0" algn="l" defTabSz="913554" rtl="0" eaLnBrk="1" latinLnBrk="0" hangingPunct="1">
              <a:lnSpc>
                <a:spcPts val="2500"/>
              </a:lnSpc>
              <a:spcBef>
                <a:spcPts val="1200"/>
              </a:spcBef>
              <a:spcAft>
                <a:spcPts val="0"/>
              </a:spcAft>
              <a:buFont typeface="Arial" panose="020B0604020202020204" pitchFamily="34" charset="0"/>
              <a:buNone/>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a:solidFill>
                  <a:srgbClr val="262626"/>
                </a:solidFill>
              </a:rPr>
              <a:t>Show respect</a:t>
            </a:r>
            <a:endParaRPr lang="en-US" sz="1050">
              <a:solidFill>
                <a:prstClr val="black"/>
              </a:solidFill>
            </a:endParaRPr>
          </a:p>
        </p:txBody>
      </p:sp>
      <p:grpSp>
        <p:nvGrpSpPr>
          <p:cNvPr id="10" name="Group 9">
            <a:extLst>
              <a:ext uri="{FF2B5EF4-FFF2-40B4-BE49-F238E27FC236}">
                <a16:creationId xmlns:a16="http://schemas.microsoft.com/office/drawing/2014/main" id="{5BE6A88A-B9AC-2884-4AF2-957AA965AA1B}"/>
              </a:ext>
            </a:extLst>
          </p:cNvPr>
          <p:cNvGrpSpPr/>
          <p:nvPr/>
        </p:nvGrpSpPr>
        <p:grpSpPr>
          <a:xfrm>
            <a:off x="4856198" y="3019085"/>
            <a:ext cx="1344178" cy="203292"/>
            <a:chOff x="4739235" y="2192483"/>
            <a:chExt cx="1344178" cy="203292"/>
          </a:xfrm>
        </p:grpSpPr>
        <p:cxnSp>
          <p:nvCxnSpPr>
            <p:cNvPr id="11" name="Straight Connector 10">
              <a:extLst>
                <a:ext uri="{FF2B5EF4-FFF2-40B4-BE49-F238E27FC236}">
                  <a16:creationId xmlns:a16="http://schemas.microsoft.com/office/drawing/2014/main" id="{8F612D3C-1BF0-2368-CF50-E4769D8DC7BC}"/>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AC0633C-B9CA-92C1-76D5-2CBA8F63914C}"/>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3" name="Text Placeholder">
            <a:extLst>
              <a:ext uri="{FF2B5EF4-FFF2-40B4-BE49-F238E27FC236}">
                <a16:creationId xmlns:a16="http://schemas.microsoft.com/office/drawing/2014/main" id="{5AA5EA05-7FE2-AF1C-C8FC-E1BD479D8099}"/>
              </a:ext>
            </a:extLst>
          </p:cNvPr>
          <p:cNvSpPr txBox="1">
            <a:spLocks/>
          </p:cNvSpPr>
          <p:nvPr/>
        </p:nvSpPr>
        <p:spPr>
          <a:xfrm>
            <a:off x="6218079" y="3773274"/>
            <a:ext cx="5924973" cy="348118"/>
          </a:xfrm>
          <a:prstGeom prst="rect">
            <a:avLst/>
          </a:prstGeom>
          <a:ln>
            <a:noFill/>
          </a:ln>
        </p:spPr>
        <p:txBody>
          <a:bodyPr/>
          <a:lstStyle>
            <a:lvl1pPr marL="115971" indent="0" algn="l" defTabSz="913554" rtl="0" eaLnBrk="1" latinLnBrk="0" hangingPunct="1">
              <a:lnSpc>
                <a:spcPts val="2500"/>
              </a:lnSpc>
              <a:spcBef>
                <a:spcPts val="1200"/>
              </a:spcBef>
              <a:spcAft>
                <a:spcPts val="0"/>
              </a:spcAft>
              <a:buFont typeface="Arial" panose="020B0604020202020204" pitchFamily="34" charset="0"/>
              <a:buNone/>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a:solidFill>
                  <a:srgbClr val="262626"/>
                </a:solidFill>
              </a:rPr>
              <a:t>Focus on problem</a:t>
            </a:r>
            <a:endParaRPr lang="en-US" sz="1050">
              <a:solidFill>
                <a:prstClr val="black"/>
              </a:solidFill>
            </a:endParaRPr>
          </a:p>
        </p:txBody>
      </p:sp>
      <p:grpSp>
        <p:nvGrpSpPr>
          <p:cNvPr id="14" name="Group 13">
            <a:extLst>
              <a:ext uri="{FF2B5EF4-FFF2-40B4-BE49-F238E27FC236}">
                <a16:creationId xmlns:a16="http://schemas.microsoft.com/office/drawing/2014/main" id="{4D8057B4-D319-8B7B-ABB2-58872B9DA546}"/>
              </a:ext>
            </a:extLst>
          </p:cNvPr>
          <p:cNvGrpSpPr/>
          <p:nvPr/>
        </p:nvGrpSpPr>
        <p:grpSpPr>
          <a:xfrm>
            <a:off x="4856198" y="3845687"/>
            <a:ext cx="1344178" cy="203292"/>
            <a:chOff x="4739235" y="2192483"/>
            <a:chExt cx="1344178" cy="203292"/>
          </a:xfrm>
        </p:grpSpPr>
        <p:cxnSp>
          <p:nvCxnSpPr>
            <p:cNvPr id="15" name="Straight Connector 14">
              <a:extLst>
                <a:ext uri="{FF2B5EF4-FFF2-40B4-BE49-F238E27FC236}">
                  <a16:creationId xmlns:a16="http://schemas.microsoft.com/office/drawing/2014/main" id="{403D7A38-28EF-18DD-5A4A-7F12AB1F4226}"/>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D3C4C40-DCB0-57FC-45DF-E68D38525C47}"/>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7" name="Text Placeholder">
            <a:extLst>
              <a:ext uri="{FF2B5EF4-FFF2-40B4-BE49-F238E27FC236}">
                <a16:creationId xmlns:a16="http://schemas.microsoft.com/office/drawing/2014/main" id="{9F447249-030C-46B6-4325-2A5ACF03A5EF}"/>
              </a:ext>
            </a:extLst>
          </p:cNvPr>
          <p:cNvSpPr txBox="1">
            <a:spLocks/>
          </p:cNvSpPr>
          <p:nvPr/>
        </p:nvSpPr>
        <p:spPr>
          <a:xfrm>
            <a:off x="6218079" y="4599875"/>
            <a:ext cx="5924973" cy="348118"/>
          </a:xfrm>
          <a:prstGeom prst="rect">
            <a:avLst/>
          </a:prstGeom>
          <a:ln>
            <a:noFill/>
          </a:ln>
        </p:spPr>
        <p:txBody>
          <a:bodyPr/>
          <a:lstStyle>
            <a:lvl1pPr marL="115971" indent="0" algn="l" defTabSz="913554" rtl="0" eaLnBrk="1" latinLnBrk="0" hangingPunct="1">
              <a:lnSpc>
                <a:spcPts val="2500"/>
              </a:lnSpc>
              <a:spcBef>
                <a:spcPts val="1200"/>
              </a:spcBef>
              <a:spcAft>
                <a:spcPts val="0"/>
              </a:spcAft>
              <a:buFont typeface="Arial" panose="020B0604020202020204" pitchFamily="34" charset="0"/>
              <a:buNone/>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a:solidFill>
                  <a:srgbClr val="262626"/>
                </a:solidFill>
              </a:rPr>
              <a:t>Alert a coworker</a:t>
            </a:r>
            <a:endParaRPr lang="en-US" sz="1050">
              <a:solidFill>
                <a:prstClr val="black"/>
              </a:solidFill>
            </a:endParaRPr>
          </a:p>
        </p:txBody>
      </p:sp>
      <p:grpSp>
        <p:nvGrpSpPr>
          <p:cNvPr id="18" name="Group 17">
            <a:extLst>
              <a:ext uri="{FF2B5EF4-FFF2-40B4-BE49-F238E27FC236}">
                <a16:creationId xmlns:a16="http://schemas.microsoft.com/office/drawing/2014/main" id="{787E49D0-C8AB-7BBB-BF66-3A7EA51C2737}"/>
              </a:ext>
            </a:extLst>
          </p:cNvPr>
          <p:cNvGrpSpPr/>
          <p:nvPr/>
        </p:nvGrpSpPr>
        <p:grpSpPr>
          <a:xfrm>
            <a:off x="4856198" y="4672288"/>
            <a:ext cx="1344178" cy="203292"/>
            <a:chOff x="4739235" y="2192483"/>
            <a:chExt cx="1344178" cy="203292"/>
          </a:xfrm>
        </p:grpSpPr>
        <p:cxnSp>
          <p:nvCxnSpPr>
            <p:cNvPr id="19" name="Straight Connector 18">
              <a:extLst>
                <a:ext uri="{FF2B5EF4-FFF2-40B4-BE49-F238E27FC236}">
                  <a16:creationId xmlns:a16="http://schemas.microsoft.com/office/drawing/2014/main" id="{47EC6764-0532-7455-9AE0-6C354E4721DE}"/>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AA08433-148E-2AE3-2CA7-3FD28D0A6C26}"/>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1" name="Oval 20">
            <a:extLst>
              <a:ext uri="{FF2B5EF4-FFF2-40B4-BE49-F238E27FC236}">
                <a16:creationId xmlns:a16="http://schemas.microsoft.com/office/drawing/2014/main" id="{8D70F009-7AB0-3330-E939-D38D525E1790}"/>
              </a:ext>
            </a:extLst>
          </p:cNvPr>
          <p:cNvSpPr/>
          <p:nvPr/>
        </p:nvSpPr>
        <p:spPr>
          <a:xfrm>
            <a:off x="446758" y="1113973"/>
            <a:ext cx="5194627" cy="5194627"/>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3" name="Picture 22">
            <a:extLst>
              <a:ext uri="{FF2B5EF4-FFF2-40B4-BE49-F238E27FC236}">
                <a16:creationId xmlns:a16="http://schemas.microsoft.com/office/drawing/2014/main" id="{1C634705-7898-B5E3-3A4D-9DEC3CFB9615}"/>
              </a:ext>
            </a:extLst>
          </p:cNvPr>
          <p:cNvPicPr>
            <a:picLocks noChangeAspect="1"/>
          </p:cNvPicPr>
          <p:nvPr/>
        </p:nvPicPr>
        <p:blipFill>
          <a:blip r:embed="rId4">
            <a:extLst>
              <a:ext uri="{28A0092B-C50C-407E-A947-70E740481C1C}">
                <a14:useLocalDpi xmlns:a14="http://schemas.microsoft.com/office/drawing/2010/main" val="0"/>
              </a:ext>
            </a:extLst>
          </a:blip>
          <a:srcRect l="16535" r="16535"/>
          <a:stretch/>
        </p:blipFill>
        <p:spPr>
          <a:xfrm>
            <a:off x="682617" y="1347666"/>
            <a:ext cx="4722908" cy="470250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7" name="Text Placeholder">
            <a:extLst>
              <a:ext uri="{FF2B5EF4-FFF2-40B4-BE49-F238E27FC236}">
                <a16:creationId xmlns:a16="http://schemas.microsoft.com/office/drawing/2014/main" id="{B9043787-BB53-69A2-01F8-24F825969260}"/>
              </a:ext>
            </a:extLst>
          </p:cNvPr>
          <p:cNvSpPr txBox="1">
            <a:spLocks/>
          </p:cNvSpPr>
          <p:nvPr/>
        </p:nvSpPr>
        <p:spPr>
          <a:xfrm>
            <a:off x="6200376" y="2098243"/>
            <a:ext cx="5924973" cy="348118"/>
          </a:xfrm>
          <a:prstGeom prst="rect">
            <a:avLst/>
          </a:prstGeom>
          <a:ln>
            <a:noFill/>
          </a:ln>
        </p:spPr>
        <p:txBody>
          <a:bodyPr/>
          <a:lstStyle>
            <a:lvl1pPr marL="115971" indent="0" algn="l" defTabSz="913554" rtl="0" eaLnBrk="1" latinLnBrk="0" hangingPunct="1">
              <a:lnSpc>
                <a:spcPts val="2500"/>
              </a:lnSpc>
              <a:spcBef>
                <a:spcPts val="1200"/>
              </a:spcBef>
              <a:spcAft>
                <a:spcPts val="0"/>
              </a:spcAft>
              <a:buFont typeface="Arial" panose="020B0604020202020204" pitchFamily="34" charset="0"/>
              <a:buNone/>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a:solidFill>
                  <a:srgbClr val="262626"/>
                </a:solidFill>
              </a:rPr>
              <a:t>Remain calm</a:t>
            </a:r>
            <a:endParaRPr lang="en-US" sz="1050">
              <a:solidFill>
                <a:prstClr val="black"/>
              </a:solidFill>
            </a:endParaRPr>
          </a:p>
        </p:txBody>
      </p:sp>
    </p:spTree>
    <p:custDataLst>
      <p:tags r:id="rId1"/>
    </p:custDataLst>
    <p:extLst>
      <p:ext uri="{BB962C8B-B14F-4D97-AF65-F5344CB8AC3E}">
        <p14:creationId xmlns:p14="http://schemas.microsoft.com/office/powerpoint/2010/main" val="402036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9D4837-A492-0FD1-B99F-DB38D6BB5DC8}"/>
              </a:ext>
            </a:extLst>
          </p:cNvPr>
          <p:cNvSpPr>
            <a:spLocks noGrp="1"/>
          </p:cNvSpPr>
          <p:nvPr>
            <p:ph type="title"/>
          </p:nvPr>
        </p:nvSpPr>
        <p:spPr/>
        <p:txBody>
          <a:bodyPr/>
          <a:lstStyle/>
          <a:p>
            <a:r>
              <a:rPr lang="en-US"/>
              <a:t>Levels of Violence and Response</a:t>
            </a:r>
          </a:p>
        </p:txBody>
      </p:sp>
      <p:pic>
        <p:nvPicPr>
          <p:cNvPr id="7" name="Picture 6" descr="A group of rectangular colored squares&#10;&#10;Description automatically generated with medium confidence">
            <a:extLst>
              <a:ext uri="{FF2B5EF4-FFF2-40B4-BE49-F238E27FC236}">
                <a16:creationId xmlns:a16="http://schemas.microsoft.com/office/drawing/2014/main" id="{D30CFCBA-396D-11AC-0CCD-796738690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96" y="1299411"/>
            <a:ext cx="11206407" cy="4451684"/>
          </a:xfrm>
          <a:prstGeom prst="rect">
            <a:avLst/>
          </a:prstGeom>
        </p:spPr>
      </p:pic>
      <p:sp>
        <p:nvSpPr>
          <p:cNvPr id="9" name="TextBox 8">
            <a:extLst>
              <a:ext uri="{FF2B5EF4-FFF2-40B4-BE49-F238E27FC236}">
                <a16:creationId xmlns:a16="http://schemas.microsoft.com/office/drawing/2014/main" id="{A0DB8D5E-4F03-A293-92C7-74DA29AF3DEE}"/>
              </a:ext>
            </a:extLst>
          </p:cNvPr>
          <p:cNvSpPr txBox="1"/>
          <p:nvPr/>
        </p:nvSpPr>
        <p:spPr>
          <a:xfrm>
            <a:off x="601579" y="1371599"/>
            <a:ext cx="3248526" cy="4062651"/>
          </a:xfrm>
          <a:prstGeom prst="rect">
            <a:avLst/>
          </a:prstGeom>
          <a:noFill/>
        </p:spPr>
        <p:txBody>
          <a:bodyPr wrap="square" rtlCol="0">
            <a:spAutoFit/>
          </a:bodyPr>
          <a:lstStyle/>
          <a:p>
            <a:pPr algn="ctr">
              <a:spcAft>
                <a:spcPts val="1800"/>
              </a:spcAft>
            </a:pPr>
            <a:r>
              <a:rPr lang="en-US" sz="1800">
                <a:solidFill>
                  <a:srgbClr val="FFFFFF"/>
                </a:solidFill>
                <a:latin typeface="Articulate Extrabold" panose="02000503050000020004" pitchFamily="2" charset="0"/>
              </a:rPr>
              <a:t>Level 1</a:t>
            </a:r>
            <a:endParaRPr lang="en-US" sz="1800">
              <a:solidFill>
                <a:prstClr val="black"/>
              </a:solidFill>
              <a:latin typeface="Microsoft Sans Serif" panose="020B0604020202020204" pitchFamily="34" charset="0"/>
            </a:endParaRPr>
          </a:p>
          <a:p>
            <a:pPr>
              <a:spcAft>
                <a:spcPts val="600"/>
              </a:spcAft>
            </a:pPr>
            <a:r>
              <a:rPr lang="en-US" sz="1800" b="1">
                <a:solidFill>
                  <a:srgbClr val="000000"/>
                </a:solidFill>
                <a:latin typeface="Articulate" panose="02000503040000020004" pitchFamily="2" charset="0"/>
              </a:rPr>
              <a:t>Behavior:</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Bullying</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Uncooperative</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Verbally abusive</a:t>
            </a:r>
          </a:p>
          <a:p>
            <a:pPr marL="285750" indent="-285750">
              <a:spcAft>
                <a:spcPts val="600"/>
              </a:spcAft>
              <a:buFont typeface="Arial" panose="020B0604020202020204" pitchFamily="34" charset="0"/>
              <a:buChar char="•"/>
            </a:pPr>
            <a:endParaRPr lang="en-US" sz="1800">
              <a:solidFill>
                <a:srgbClr val="000000"/>
              </a:solidFill>
              <a:latin typeface="Articulate" panose="02000503040000020004" pitchFamily="2" charset="0"/>
            </a:endParaRPr>
          </a:p>
          <a:p>
            <a:pPr>
              <a:spcAft>
                <a:spcPts val="600"/>
              </a:spcAft>
            </a:pPr>
            <a:r>
              <a:rPr lang="en-US" sz="1800" b="1">
                <a:solidFill>
                  <a:srgbClr val="000000"/>
                </a:solidFill>
                <a:latin typeface="Articulate" panose="02000503040000020004" pitchFamily="2" charset="0"/>
              </a:rPr>
              <a:t>Response:</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Calm attitude</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Acknowledge feelings</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Seek help if needed</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Contact supervisor</a:t>
            </a:r>
          </a:p>
        </p:txBody>
      </p:sp>
      <p:sp>
        <p:nvSpPr>
          <p:cNvPr id="10" name="TextBox 9">
            <a:extLst>
              <a:ext uri="{FF2B5EF4-FFF2-40B4-BE49-F238E27FC236}">
                <a16:creationId xmlns:a16="http://schemas.microsoft.com/office/drawing/2014/main" id="{159486E7-D111-E2FC-EF4F-B9D025DFC2A3}"/>
              </a:ext>
            </a:extLst>
          </p:cNvPr>
          <p:cNvSpPr txBox="1"/>
          <p:nvPr/>
        </p:nvSpPr>
        <p:spPr>
          <a:xfrm>
            <a:off x="4269451" y="1371599"/>
            <a:ext cx="3248526" cy="3708708"/>
          </a:xfrm>
          <a:prstGeom prst="rect">
            <a:avLst/>
          </a:prstGeom>
          <a:noFill/>
        </p:spPr>
        <p:txBody>
          <a:bodyPr wrap="square" rtlCol="0">
            <a:spAutoFit/>
          </a:bodyPr>
          <a:lstStyle/>
          <a:p>
            <a:pPr algn="ctr">
              <a:spcAft>
                <a:spcPts val="1800"/>
              </a:spcAft>
            </a:pPr>
            <a:r>
              <a:rPr lang="en-US" sz="1800">
                <a:solidFill>
                  <a:srgbClr val="FFFFFF"/>
                </a:solidFill>
                <a:latin typeface="Articulate Extrabold" panose="02000503050000020004" pitchFamily="2" charset="0"/>
              </a:rPr>
              <a:t>Level 2</a:t>
            </a:r>
            <a:endParaRPr lang="en-US" sz="1800">
              <a:solidFill>
                <a:prstClr val="black"/>
              </a:solidFill>
              <a:latin typeface="Microsoft Sans Serif" panose="020B0604020202020204" pitchFamily="34" charset="0"/>
            </a:endParaRPr>
          </a:p>
          <a:p>
            <a:pPr>
              <a:spcAft>
                <a:spcPts val="600"/>
              </a:spcAft>
            </a:pPr>
            <a:r>
              <a:rPr lang="en-US" sz="1800" b="1">
                <a:solidFill>
                  <a:srgbClr val="000000"/>
                </a:solidFill>
                <a:latin typeface="Articulate" panose="02000503040000020004" pitchFamily="2" charset="0"/>
              </a:rPr>
              <a:t>Behavior:</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Argumentative</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Damages equipment</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Threatens to hurt employees</a:t>
            </a:r>
          </a:p>
          <a:p>
            <a:pPr marL="285750" indent="-285750">
              <a:spcAft>
                <a:spcPts val="600"/>
              </a:spcAft>
              <a:buFont typeface="Arial" panose="020B0604020202020204" pitchFamily="34" charset="0"/>
              <a:buChar char="•"/>
            </a:pPr>
            <a:endParaRPr lang="en-US" sz="1800">
              <a:solidFill>
                <a:srgbClr val="000000"/>
              </a:solidFill>
              <a:latin typeface="Articulate" panose="02000503040000020004" pitchFamily="2" charset="0"/>
            </a:endParaRPr>
          </a:p>
          <a:p>
            <a:pPr>
              <a:spcAft>
                <a:spcPts val="600"/>
              </a:spcAft>
            </a:pPr>
            <a:r>
              <a:rPr lang="en-US" sz="1800" b="1">
                <a:solidFill>
                  <a:srgbClr val="000000"/>
                </a:solidFill>
                <a:latin typeface="Articulate" panose="02000503040000020004" pitchFamily="2" charset="0"/>
              </a:rPr>
              <a:t>Response:</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Secure your safety</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Call 911 if warranted</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Contact supervisor</a:t>
            </a:r>
          </a:p>
        </p:txBody>
      </p:sp>
      <p:sp>
        <p:nvSpPr>
          <p:cNvPr id="12" name="TextBox 11">
            <a:extLst>
              <a:ext uri="{FF2B5EF4-FFF2-40B4-BE49-F238E27FC236}">
                <a16:creationId xmlns:a16="http://schemas.microsoft.com/office/drawing/2014/main" id="{F990B1E0-4D9C-4B3D-58E3-E79E386BB659}"/>
              </a:ext>
            </a:extLst>
          </p:cNvPr>
          <p:cNvSpPr txBox="1"/>
          <p:nvPr/>
        </p:nvSpPr>
        <p:spPr>
          <a:xfrm>
            <a:off x="8175702" y="1371599"/>
            <a:ext cx="3248526" cy="3708708"/>
          </a:xfrm>
          <a:prstGeom prst="rect">
            <a:avLst/>
          </a:prstGeom>
          <a:noFill/>
        </p:spPr>
        <p:txBody>
          <a:bodyPr wrap="square" rtlCol="0">
            <a:spAutoFit/>
          </a:bodyPr>
          <a:lstStyle/>
          <a:p>
            <a:pPr algn="ctr">
              <a:spcAft>
                <a:spcPts val="1800"/>
              </a:spcAft>
            </a:pPr>
            <a:r>
              <a:rPr lang="en-US" sz="1800">
                <a:solidFill>
                  <a:srgbClr val="FFFFFF"/>
                </a:solidFill>
                <a:latin typeface="Articulate Extrabold" panose="02000503050000020004" pitchFamily="2" charset="0"/>
              </a:rPr>
              <a:t>Level 3</a:t>
            </a:r>
            <a:endParaRPr lang="en-US" sz="1800">
              <a:solidFill>
                <a:prstClr val="black"/>
              </a:solidFill>
              <a:latin typeface="Microsoft Sans Serif" panose="020B0604020202020204" pitchFamily="34" charset="0"/>
            </a:endParaRPr>
          </a:p>
          <a:p>
            <a:pPr>
              <a:spcAft>
                <a:spcPts val="600"/>
              </a:spcAft>
            </a:pPr>
            <a:r>
              <a:rPr lang="en-US" sz="1800" b="1">
                <a:solidFill>
                  <a:srgbClr val="000000"/>
                </a:solidFill>
                <a:latin typeface="Articulate" panose="02000503040000020004" pitchFamily="2" charset="0"/>
              </a:rPr>
              <a:t>Behavior:</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Suicidal threats</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Physical fights</a:t>
            </a:r>
          </a:p>
          <a:p>
            <a:pPr marL="285750" indent="-285750">
              <a:spcAft>
                <a:spcPts val="600"/>
              </a:spcAft>
              <a:buFont typeface="Arial" panose="020B0604020202020204" pitchFamily="34" charset="0"/>
              <a:buChar char="•"/>
            </a:pPr>
            <a:r>
              <a:rPr lang="en-US" sz="1800" dirty="0">
                <a:solidFill>
                  <a:srgbClr val="000000"/>
                </a:solidFill>
                <a:latin typeface="Articulate" panose="02000503040000020004" pitchFamily="2" charset="0"/>
              </a:rPr>
              <a:t>Use</a:t>
            </a:r>
            <a:r>
              <a:rPr lang="en-US" sz="1800">
                <a:solidFill>
                  <a:srgbClr val="000000"/>
                </a:solidFill>
                <a:latin typeface="Articulate" panose="02000503040000020004" pitchFamily="2" charset="0"/>
              </a:rPr>
              <a:t> of weapons</a:t>
            </a:r>
          </a:p>
          <a:p>
            <a:pPr marL="285750" indent="-285750">
              <a:spcAft>
                <a:spcPts val="600"/>
              </a:spcAft>
              <a:buFont typeface="Arial" panose="020B0604020202020204" pitchFamily="34" charset="0"/>
              <a:buChar char="•"/>
            </a:pPr>
            <a:endParaRPr lang="en-US" sz="1800">
              <a:solidFill>
                <a:srgbClr val="000000"/>
              </a:solidFill>
              <a:latin typeface="Articulate" panose="02000503040000020004" pitchFamily="2" charset="0"/>
            </a:endParaRPr>
          </a:p>
          <a:p>
            <a:pPr>
              <a:spcAft>
                <a:spcPts val="600"/>
              </a:spcAft>
            </a:pPr>
            <a:r>
              <a:rPr lang="en-US" sz="1800" b="1">
                <a:solidFill>
                  <a:srgbClr val="000000"/>
                </a:solidFill>
                <a:latin typeface="Articulate" panose="02000503040000020004" pitchFamily="2" charset="0"/>
              </a:rPr>
              <a:t>Response:</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Leave the area</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Call 911</a:t>
            </a:r>
          </a:p>
          <a:p>
            <a:pPr marL="285750" indent="-285750">
              <a:spcAft>
                <a:spcPts val="600"/>
              </a:spcAft>
              <a:buFont typeface="Arial" panose="020B0604020202020204" pitchFamily="34" charset="0"/>
              <a:buChar char="•"/>
            </a:pPr>
            <a:r>
              <a:rPr lang="en-US" sz="1800">
                <a:solidFill>
                  <a:srgbClr val="000000"/>
                </a:solidFill>
                <a:latin typeface="Articulate" panose="02000503040000020004" pitchFamily="2" charset="0"/>
              </a:rPr>
              <a:t>Contact supervisor</a:t>
            </a:r>
          </a:p>
        </p:txBody>
      </p:sp>
    </p:spTree>
    <p:custDataLst>
      <p:tags r:id="rId1"/>
    </p:custDataLst>
    <p:extLst>
      <p:ext uri="{BB962C8B-B14F-4D97-AF65-F5344CB8AC3E}">
        <p14:creationId xmlns:p14="http://schemas.microsoft.com/office/powerpoint/2010/main" val="216657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05A1D-950D-C6DE-3D92-ABE8B8D82C6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985E0D0-2761-A4D8-990F-C1B56055B31A}"/>
              </a:ext>
            </a:extLst>
          </p:cNvPr>
          <p:cNvSpPr/>
          <p:nvPr/>
        </p:nvSpPr>
        <p:spPr>
          <a:xfrm>
            <a:off x="4231757" y="1701208"/>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r>
              <a:rPr lang="en-US" sz="2000">
                <a:solidFill>
                  <a:srgbClr val="262626"/>
                </a:solidFill>
              </a:rPr>
              <a:t>Motivated by different causes</a:t>
            </a:r>
            <a:endParaRPr lang="en-US" sz="1400">
              <a:solidFill>
                <a:prstClr val="black"/>
              </a:solidFill>
            </a:endParaRPr>
          </a:p>
        </p:txBody>
      </p:sp>
      <p:sp>
        <p:nvSpPr>
          <p:cNvPr id="9" name="Rectangle: Rounded Corners 8">
            <a:extLst>
              <a:ext uri="{FF2B5EF4-FFF2-40B4-BE49-F238E27FC236}">
                <a16:creationId xmlns:a16="http://schemas.microsoft.com/office/drawing/2014/main" id="{26536BDF-6965-233A-7982-229A79046FFC}"/>
              </a:ext>
            </a:extLst>
          </p:cNvPr>
          <p:cNvSpPr/>
          <p:nvPr/>
        </p:nvSpPr>
        <p:spPr>
          <a:xfrm>
            <a:off x="4231757" y="2766343"/>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r>
              <a:rPr lang="en-US" sz="2000">
                <a:solidFill>
                  <a:srgbClr val="262626"/>
                </a:solidFill>
              </a:rPr>
              <a:t>No pattern to selection</a:t>
            </a:r>
            <a:endParaRPr lang="en-US" sz="1400">
              <a:solidFill>
                <a:prstClr val="black"/>
              </a:solidFill>
            </a:endParaRPr>
          </a:p>
        </p:txBody>
      </p:sp>
      <p:sp>
        <p:nvSpPr>
          <p:cNvPr id="10" name="Rectangle: Rounded Corners 9">
            <a:extLst>
              <a:ext uri="{FF2B5EF4-FFF2-40B4-BE49-F238E27FC236}">
                <a16:creationId xmlns:a16="http://schemas.microsoft.com/office/drawing/2014/main" id="{00308300-3BEE-613F-4DB4-C93A2BCAD17A}"/>
              </a:ext>
            </a:extLst>
          </p:cNvPr>
          <p:cNvSpPr/>
          <p:nvPr/>
        </p:nvSpPr>
        <p:spPr>
          <a:xfrm>
            <a:off x="4231756" y="3831478"/>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r>
              <a:rPr lang="en-US" sz="2000">
                <a:solidFill>
                  <a:srgbClr val="262626"/>
                </a:solidFill>
              </a:rPr>
              <a:t>Unpredictable</a:t>
            </a:r>
            <a:endParaRPr lang="en-US" sz="1400">
              <a:solidFill>
                <a:prstClr val="black"/>
              </a:solidFill>
            </a:endParaRPr>
          </a:p>
        </p:txBody>
      </p:sp>
      <p:sp>
        <p:nvSpPr>
          <p:cNvPr id="11" name="Rectangle: Rounded Corners 10">
            <a:extLst>
              <a:ext uri="{FF2B5EF4-FFF2-40B4-BE49-F238E27FC236}">
                <a16:creationId xmlns:a16="http://schemas.microsoft.com/office/drawing/2014/main" id="{2EDC0E89-65C1-6150-1236-20160D9B9379}"/>
              </a:ext>
            </a:extLst>
          </p:cNvPr>
          <p:cNvSpPr/>
          <p:nvPr/>
        </p:nvSpPr>
        <p:spPr>
          <a:xfrm>
            <a:off x="4231755" y="4896612"/>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r>
              <a:rPr lang="en-US" sz="2000">
                <a:solidFill>
                  <a:srgbClr val="262626"/>
                </a:solidFill>
              </a:rPr>
              <a:t>Escalate quickly</a:t>
            </a:r>
            <a:endParaRPr lang="en-US" sz="1400">
              <a:solidFill>
                <a:prstClr val="black"/>
              </a:solidFill>
            </a:endParaRPr>
          </a:p>
        </p:txBody>
      </p:sp>
      <p:sp>
        <p:nvSpPr>
          <p:cNvPr id="13" name="Title 12">
            <a:extLst>
              <a:ext uri="{FF2B5EF4-FFF2-40B4-BE49-F238E27FC236}">
                <a16:creationId xmlns:a16="http://schemas.microsoft.com/office/drawing/2014/main" id="{0D37FF8E-1FBE-40F4-4311-FE740F9B68BE}"/>
              </a:ext>
            </a:extLst>
          </p:cNvPr>
          <p:cNvSpPr>
            <a:spLocks noGrp="1"/>
          </p:cNvSpPr>
          <p:nvPr>
            <p:ph type="title"/>
          </p:nvPr>
        </p:nvSpPr>
        <p:spPr/>
        <p:txBody>
          <a:bodyPr/>
          <a:lstStyle/>
          <a:p>
            <a:r>
              <a:rPr lang="en-US"/>
              <a:t>Active Shooter Situations</a:t>
            </a:r>
          </a:p>
        </p:txBody>
      </p:sp>
      <p:sp>
        <p:nvSpPr>
          <p:cNvPr id="7" name="Oval 6">
            <a:extLst>
              <a:ext uri="{FF2B5EF4-FFF2-40B4-BE49-F238E27FC236}">
                <a16:creationId xmlns:a16="http://schemas.microsoft.com/office/drawing/2014/main" id="{B2E2854E-ED62-2D0F-86E8-A87ED4BD30C7}"/>
              </a:ext>
            </a:extLst>
          </p:cNvPr>
          <p:cNvSpPr/>
          <p:nvPr/>
        </p:nvSpPr>
        <p:spPr>
          <a:xfrm>
            <a:off x="446758" y="1113973"/>
            <a:ext cx="5194627" cy="5194627"/>
          </a:xfrm>
          <a:prstGeom prst="ellipse">
            <a:avLst/>
          </a:prstGeom>
          <a:solidFill>
            <a:schemeClr val="bg1"/>
          </a:solidFill>
          <a:ln w="28575">
            <a:solidFill>
              <a:srgbClr val="BDE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C5584FE0-396C-3FBC-E9F2-D1286CF0C423}"/>
              </a:ext>
            </a:extLst>
          </p:cNvPr>
          <p:cNvPicPr>
            <a:picLocks noChangeAspect="1"/>
          </p:cNvPicPr>
          <p:nvPr/>
        </p:nvPicPr>
        <p:blipFill>
          <a:blip r:embed="rId4">
            <a:extLst>
              <a:ext uri="{28A0092B-C50C-407E-A947-70E740481C1C}">
                <a14:useLocalDpi xmlns:a14="http://schemas.microsoft.com/office/drawing/2010/main" val="0"/>
              </a:ext>
            </a:extLst>
          </a:blip>
          <a:srcRect l="16548" r="16548"/>
          <a:stretch/>
        </p:blipFill>
        <p:spPr>
          <a:xfrm>
            <a:off x="682617" y="1347666"/>
            <a:ext cx="4722908" cy="470250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320813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05A1D-950D-C6DE-3D92-ABE8B8D82C6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985E0D0-2761-A4D8-990F-C1B56055B31A}"/>
              </a:ext>
            </a:extLst>
          </p:cNvPr>
          <p:cNvSpPr/>
          <p:nvPr/>
        </p:nvSpPr>
        <p:spPr>
          <a:xfrm>
            <a:off x="4231757" y="1701208"/>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r>
              <a:rPr lang="en-US" sz="2000">
                <a:solidFill>
                  <a:srgbClr val="262626"/>
                </a:solidFill>
              </a:rPr>
              <a:t>Escape to safety, then call 911</a:t>
            </a:r>
            <a:endParaRPr lang="en-US" sz="1400">
              <a:solidFill>
                <a:prstClr val="black"/>
              </a:solidFill>
            </a:endParaRPr>
          </a:p>
        </p:txBody>
      </p:sp>
      <p:sp>
        <p:nvSpPr>
          <p:cNvPr id="9" name="Rectangle: Rounded Corners 8">
            <a:extLst>
              <a:ext uri="{FF2B5EF4-FFF2-40B4-BE49-F238E27FC236}">
                <a16:creationId xmlns:a16="http://schemas.microsoft.com/office/drawing/2014/main" id="{26536BDF-6965-233A-7982-229A79046FFC}"/>
              </a:ext>
            </a:extLst>
          </p:cNvPr>
          <p:cNvSpPr/>
          <p:nvPr/>
        </p:nvSpPr>
        <p:spPr>
          <a:xfrm>
            <a:off x="4231757" y="2766343"/>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r>
              <a:rPr lang="en-US" sz="2000">
                <a:solidFill>
                  <a:srgbClr val="262626"/>
                </a:solidFill>
              </a:rPr>
              <a:t>Hide and barricade</a:t>
            </a:r>
            <a:endParaRPr lang="en-US" sz="1400">
              <a:solidFill>
                <a:prstClr val="black"/>
              </a:solidFill>
            </a:endParaRPr>
          </a:p>
        </p:txBody>
      </p:sp>
      <p:sp>
        <p:nvSpPr>
          <p:cNvPr id="10" name="Rectangle: Rounded Corners 9">
            <a:extLst>
              <a:ext uri="{FF2B5EF4-FFF2-40B4-BE49-F238E27FC236}">
                <a16:creationId xmlns:a16="http://schemas.microsoft.com/office/drawing/2014/main" id="{00308300-3BEE-613F-4DB4-C93A2BCAD17A}"/>
              </a:ext>
            </a:extLst>
          </p:cNvPr>
          <p:cNvSpPr/>
          <p:nvPr/>
        </p:nvSpPr>
        <p:spPr>
          <a:xfrm>
            <a:off x="4231756" y="3831478"/>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r>
              <a:rPr lang="en-US" sz="2000">
                <a:solidFill>
                  <a:srgbClr val="262626"/>
                </a:solidFill>
              </a:rPr>
              <a:t>Confront shooter as last resort</a:t>
            </a:r>
            <a:endParaRPr lang="en-US" sz="1400">
              <a:solidFill>
                <a:prstClr val="black"/>
              </a:solidFill>
            </a:endParaRPr>
          </a:p>
        </p:txBody>
      </p:sp>
      <p:sp>
        <p:nvSpPr>
          <p:cNvPr id="11" name="Rectangle: Rounded Corners 10">
            <a:extLst>
              <a:ext uri="{FF2B5EF4-FFF2-40B4-BE49-F238E27FC236}">
                <a16:creationId xmlns:a16="http://schemas.microsoft.com/office/drawing/2014/main" id="{2EDC0E89-65C1-6150-1236-20160D9B9379}"/>
              </a:ext>
            </a:extLst>
          </p:cNvPr>
          <p:cNvSpPr/>
          <p:nvPr/>
        </p:nvSpPr>
        <p:spPr>
          <a:xfrm>
            <a:off x="4231755" y="4896612"/>
            <a:ext cx="6943061" cy="861237"/>
          </a:xfrm>
          <a:prstGeom prst="roundRect">
            <a:avLst>
              <a:gd name="adj" fmla="val 50000"/>
            </a:avLst>
          </a:prstGeom>
          <a:solidFill>
            <a:srgbClr val="BDE1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rtlCol="0" anchor="ctr"/>
          <a:lstStyle/>
          <a:p>
            <a:r>
              <a:rPr lang="en-US" sz="2000">
                <a:solidFill>
                  <a:srgbClr val="262626"/>
                </a:solidFill>
              </a:rPr>
              <a:t>Cooperate with law enforcement</a:t>
            </a:r>
            <a:endParaRPr lang="en-US" sz="1400">
              <a:solidFill>
                <a:prstClr val="black"/>
              </a:solidFill>
            </a:endParaRPr>
          </a:p>
        </p:txBody>
      </p:sp>
      <p:sp>
        <p:nvSpPr>
          <p:cNvPr id="13" name="Title 12">
            <a:extLst>
              <a:ext uri="{FF2B5EF4-FFF2-40B4-BE49-F238E27FC236}">
                <a16:creationId xmlns:a16="http://schemas.microsoft.com/office/drawing/2014/main" id="{0D37FF8E-1FBE-40F4-4311-FE740F9B68BE}"/>
              </a:ext>
            </a:extLst>
          </p:cNvPr>
          <p:cNvSpPr>
            <a:spLocks noGrp="1"/>
          </p:cNvSpPr>
          <p:nvPr>
            <p:ph type="title"/>
          </p:nvPr>
        </p:nvSpPr>
        <p:spPr/>
        <p:txBody>
          <a:bodyPr/>
          <a:lstStyle/>
          <a:p>
            <a:r>
              <a:rPr lang="en-US"/>
              <a:t>Active Shooter Response</a:t>
            </a:r>
          </a:p>
        </p:txBody>
      </p:sp>
      <p:sp>
        <p:nvSpPr>
          <p:cNvPr id="7" name="Oval 6">
            <a:extLst>
              <a:ext uri="{FF2B5EF4-FFF2-40B4-BE49-F238E27FC236}">
                <a16:creationId xmlns:a16="http://schemas.microsoft.com/office/drawing/2014/main" id="{B2E2854E-ED62-2D0F-86E8-A87ED4BD30C7}"/>
              </a:ext>
            </a:extLst>
          </p:cNvPr>
          <p:cNvSpPr/>
          <p:nvPr/>
        </p:nvSpPr>
        <p:spPr>
          <a:xfrm>
            <a:off x="446758" y="1113973"/>
            <a:ext cx="5194627" cy="5194627"/>
          </a:xfrm>
          <a:prstGeom prst="ellipse">
            <a:avLst/>
          </a:prstGeom>
          <a:solidFill>
            <a:schemeClr val="bg1"/>
          </a:solidFill>
          <a:ln w="28575">
            <a:solidFill>
              <a:srgbClr val="BDE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C5584FE0-396C-3FBC-E9F2-D1286CF0C423}"/>
              </a:ext>
            </a:extLst>
          </p:cNvPr>
          <p:cNvPicPr>
            <a:picLocks noChangeAspect="1"/>
          </p:cNvPicPr>
          <p:nvPr/>
        </p:nvPicPr>
        <p:blipFill rotWithShape="1">
          <a:blip r:embed="rId4">
            <a:extLst>
              <a:ext uri="{28A0092B-C50C-407E-A947-70E740481C1C}">
                <a14:useLocalDpi xmlns:a14="http://schemas.microsoft.com/office/drawing/2010/main" val="0"/>
              </a:ext>
            </a:extLst>
          </a:blip>
          <a:srcRect l="26532" t="-263" r="6564" b="263"/>
          <a:stretch/>
        </p:blipFill>
        <p:spPr>
          <a:xfrm>
            <a:off x="682617" y="1347666"/>
            <a:ext cx="4722908" cy="470250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1402606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494E1-9287-4BFD-24DF-F4EB765C1D4A}"/>
              </a:ext>
            </a:extLst>
          </p:cNvPr>
          <p:cNvSpPr>
            <a:spLocks noGrp="1"/>
          </p:cNvSpPr>
          <p:nvPr>
            <p:ph type="title"/>
          </p:nvPr>
        </p:nvSpPr>
        <p:spPr/>
        <p:txBody>
          <a:bodyPr/>
          <a:lstStyle/>
          <a:p>
            <a:r>
              <a:rPr lang="en-US"/>
              <a:t>Evacuation</a:t>
            </a:r>
          </a:p>
        </p:txBody>
      </p:sp>
      <p:pic>
        <p:nvPicPr>
          <p:cNvPr id="4" name="Picture 3">
            <a:extLst>
              <a:ext uri="{FF2B5EF4-FFF2-40B4-BE49-F238E27FC236}">
                <a16:creationId xmlns:a16="http://schemas.microsoft.com/office/drawing/2014/main" id="{493279DF-883A-B2A4-3337-0D886E417BE9}"/>
              </a:ext>
            </a:extLst>
          </p:cNvPr>
          <p:cNvPicPr>
            <a:picLocks noChangeAspect="1"/>
          </p:cNvPicPr>
          <p:nvPr/>
        </p:nvPicPr>
        <p:blipFill rotWithShape="1">
          <a:blip r:embed="rId4">
            <a:extLst>
              <a:ext uri="{28A0092B-C50C-407E-A947-70E740481C1C}">
                <a14:useLocalDpi xmlns:a14="http://schemas.microsoft.com/office/drawing/2010/main" val="0"/>
              </a:ext>
            </a:extLst>
          </a:blip>
          <a:srcRect l="9870" r="35709"/>
          <a:stretch/>
        </p:blipFill>
        <p:spPr>
          <a:xfrm>
            <a:off x="6153051" y="809181"/>
            <a:ext cx="6014186" cy="5787141"/>
          </a:xfrm>
          <a:prstGeom prst="rect">
            <a:avLst/>
          </a:prstGeom>
        </p:spPr>
      </p:pic>
      <p:pic>
        <p:nvPicPr>
          <p:cNvPr id="5" name="Picture 4" descr="A black and white gradient&#10;&#10;Description automatically generated">
            <a:extLst>
              <a:ext uri="{FF2B5EF4-FFF2-40B4-BE49-F238E27FC236}">
                <a16:creationId xmlns:a16="http://schemas.microsoft.com/office/drawing/2014/main" id="{CE7F975D-8444-38BB-FF24-DE0D2055EA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497" y="788200"/>
            <a:ext cx="3781953" cy="5889325"/>
          </a:xfrm>
          <a:prstGeom prst="rect">
            <a:avLst/>
          </a:prstGeom>
        </p:spPr>
      </p:pic>
      <p:sp>
        <p:nvSpPr>
          <p:cNvPr id="6" name="Text Placeholder 1">
            <a:extLst>
              <a:ext uri="{FF2B5EF4-FFF2-40B4-BE49-F238E27FC236}">
                <a16:creationId xmlns:a16="http://schemas.microsoft.com/office/drawing/2014/main" id="{17AB7B34-CBA7-61D0-D9EC-E8DEEA9245A0}"/>
              </a:ext>
            </a:extLst>
          </p:cNvPr>
          <p:cNvSpPr>
            <a:spLocks noGrp="1"/>
          </p:cNvSpPr>
          <p:nvPr>
            <p:ph type="body" sz="quarter" idx="10"/>
          </p:nvPr>
        </p:nvSpPr>
        <p:spPr>
          <a:xfrm>
            <a:off x="1" y="1061172"/>
            <a:ext cx="4511842" cy="648034"/>
          </a:xfrm>
          <a:solidFill>
            <a:srgbClr val="282828"/>
          </a:solidFill>
        </p:spPr>
        <p:txBody>
          <a:bodyPr lIns="457200" anchor="ctr"/>
          <a:lstStyle/>
          <a:p>
            <a:pPr marL="115971" indent="0">
              <a:buNone/>
            </a:pPr>
            <a:r>
              <a:rPr lang="en-US" sz="2400">
                <a:solidFill>
                  <a:schemeClr val="bg1"/>
                </a:solidFill>
              </a:rPr>
              <a:t>Recognize evacuation signal</a:t>
            </a:r>
            <a:endParaRPr lang="en-US" sz="1050">
              <a:solidFill>
                <a:schemeClr val="bg1"/>
              </a:solidFill>
            </a:endParaRPr>
          </a:p>
        </p:txBody>
      </p:sp>
      <p:sp>
        <p:nvSpPr>
          <p:cNvPr id="7" name="Text Placeholder 1">
            <a:extLst>
              <a:ext uri="{FF2B5EF4-FFF2-40B4-BE49-F238E27FC236}">
                <a16:creationId xmlns:a16="http://schemas.microsoft.com/office/drawing/2014/main" id="{5470D090-850C-9254-1315-AF25E47775F8}"/>
              </a:ext>
            </a:extLst>
          </p:cNvPr>
          <p:cNvSpPr txBox="1">
            <a:spLocks/>
          </p:cNvSpPr>
          <p:nvPr/>
        </p:nvSpPr>
        <p:spPr>
          <a:xfrm>
            <a:off x="-2188" y="1836066"/>
            <a:ext cx="4511842" cy="648034"/>
          </a:xfrm>
          <a:prstGeom prst="rect">
            <a:avLst/>
          </a:prstGeom>
          <a:solidFill>
            <a:srgbClr val="282828"/>
          </a:solidFill>
          <a:ln>
            <a:noFill/>
          </a:ln>
        </p:spPr>
        <p:txBody>
          <a:bodyPr lIns="45720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None/>
            </a:pPr>
            <a:r>
              <a:rPr lang="en-US" sz="2400">
                <a:solidFill>
                  <a:schemeClr val="bg1"/>
                </a:solidFill>
              </a:rPr>
              <a:t>Listen for instructions</a:t>
            </a:r>
          </a:p>
        </p:txBody>
      </p:sp>
      <p:sp>
        <p:nvSpPr>
          <p:cNvPr id="8" name="Text Placeholder 1">
            <a:extLst>
              <a:ext uri="{FF2B5EF4-FFF2-40B4-BE49-F238E27FC236}">
                <a16:creationId xmlns:a16="http://schemas.microsoft.com/office/drawing/2014/main" id="{1042B89C-DCD2-D041-5113-0267F5A35972}"/>
              </a:ext>
            </a:extLst>
          </p:cNvPr>
          <p:cNvSpPr txBox="1">
            <a:spLocks/>
          </p:cNvSpPr>
          <p:nvPr/>
        </p:nvSpPr>
        <p:spPr>
          <a:xfrm>
            <a:off x="-2188" y="2610960"/>
            <a:ext cx="4511842" cy="648034"/>
          </a:xfrm>
          <a:prstGeom prst="rect">
            <a:avLst/>
          </a:prstGeom>
          <a:solidFill>
            <a:srgbClr val="282828"/>
          </a:solidFill>
          <a:ln>
            <a:noFill/>
          </a:ln>
        </p:spPr>
        <p:txBody>
          <a:bodyPr lIns="45720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None/>
            </a:pPr>
            <a:r>
              <a:rPr lang="en-US" sz="2400">
                <a:solidFill>
                  <a:schemeClr val="bg1"/>
                </a:solidFill>
              </a:rPr>
              <a:t>Follow exit route</a:t>
            </a:r>
          </a:p>
        </p:txBody>
      </p:sp>
      <p:sp>
        <p:nvSpPr>
          <p:cNvPr id="9" name="Text Placeholder 1">
            <a:extLst>
              <a:ext uri="{FF2B5EF4-FFF2-40B4-BE49-F238E27FC236}">
                <a16:creationId xmlns:a16="http://schemas.microsoft.com/office/drawing/2014/main" id="{D0F9065C-9A82-8FFC-A8F8-0430E9BC0738}"/>
              </a:ext>
            </a:extLst>
          </p:cNvPr>
          <p:cNvSpPr txBox="1">
            <a:spLocks/>
          </p:cNvSpPr>
          <p:nvPr/>
        </p:nvSpPr>
        <p:spPr>
          <a:xfrm>
            <a:off x="-2188" y="3385854"/>
            <a:ext cx="4511842" cy="648034"/>
          </a:xfrm>
          <a:prstGeom prst="rect">
            <a:avLst/>
          </a:prstGeom>
          <a:solidFill>
            <a:srgbClr val="282828"/>
          </a:solidFill>
          <a:ln>
            <a:noFill/>
          </a:ln>
        </p:spPr>
        <p:txBody>
          <a:bodyPr lIns="45720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None/>
            </a:pPr>
            <a:r>
              <a:rPr lang="en-US" sz="2400">
                <a:solidFill>
                  <a:schemeClr val="bg1"/>
                </a:solidFill>
              </a:rPr>
              <a:t>Go to meeting area</a:t>
            </a:r>
            <a:endParaRPr lang="en-US" sz="1050">
              <a:solidFill>
                <a:schemeClr val="bg1"/>
              </a:solidFill>
            </a:endParaRPr>
          </a:p>
        </p:txBody>
      </p:sp>
      <p:sp>
        <p:nvSpPr>
          <p:cNvPr id="10" name="Rectangle 9">
            <a:extLst>
              <a:ext uri="{FF2B5EF4-FFF2-40B4-BE49-F238E27FC236}">
                <a16:creationId xmlns:a16="http://schemas.microsoft.com/office/drawing/2014/main" id="{17028FF5-9ECC-2D32-55AB-AD091D1B1BA2}"/>
              </a:ext>
            </a:extLst>
          </p:cNvPr>
          <p:cNvSpPr/>
          <p:nvPr/>
        </p:nvSpPr>
        <p:spPr>
          <a:xfrm>
            <a:off x="-9525" y="751429"/>
            <a:ext cx="12252960" cy="9144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FAE4DDC4-CC4E-E551-E176-E1AC222F7FE5}"/>
              </a:ext>
            </a:extLst>
          </p:cNvPr>
          <p:cNvSpPr/>
          <p:nvPr/>
        </p:nvSpPr>
        <p:spPr>
          <a:xfrm>
            <a:off x="-57751" y="6604635"/>
            <a:ext cx="12252960" cy="9144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custDataLst>
      <p:tags r:id="rId1"/>
    </p:custDataLst>
    <p:extLst>
      <p:ext uri="{BB962C8B-B14F-4D97-AF65-F5344CB8AC3E}">
        <p14:creationId xmlns:p14="http://schemas.microsoft.com/office/powerpoint/2010/main" val="4259887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494E1-9287-4BFD-24DF-F4EB765C1D4A}"/>
              </a:ext>
            </a:extLst>
          </p:cNvPr>
          <p:cNvSpPr>
            <a:spLocks noGrp="1"/>
          </p:cNvSpPr>
          <p:nvPr>
            <p:ph type="title"/>
          </p:nvPr>
        </p:nvSpPr>
        <p:spPr/>
        <p:txBody>
          <a:bodyPr/>
          <a:lstStyle/>
          <a:p>
            <a:r>
              <a:rPr lang="en-US"/>
              <a:t>Shelter-in-Place</a:t>
            </a:r>
          </a:p>
        </p:txBody>
      </p:sp>
      <p:pic>
        <p:nvPicPr>
          <p:cNvPr id="4" name="Picture 3">
            <a:extLst>
              <a:ext uri="{FF2B5EF4-FFF2-40B4-BE49-F238E27FC236}">
                <a16:creationId xmlns:a16="http://schemas.microsoft.com/office/drawing/2014/main" id="{493279DF-883A-B2A4-3337-0D886E417B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61072" y="788201"/>
            <a:ext cx="8833987" cy="5889325"/>
          </a:xfrm>
          <a:prstGeom prst="rect">
            <a:avLst/>
          </a:prstGeom>
        </p:spPr>
      </p:pic>
      <p:pic>
        <p:nvPicPr>
          <p:cNvPr id="5" name="Picture 4" descr="A black and white gradient&#10;&#10;Description automatically generated">
            <a:extLst>
              <a:ext uri="{FF2B5EF4-FFF2-40B4-BE49-F238E27FC236}">
                <a16:creationId xmlns:a16="http://schemas.microsoft.com/office/drawing/2014/main" id="{CE7F975D-8444-38BB-FF24-DE0D2055EA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497" y="788200"/>
            <a:ext cx="3781953" cy="5889325"/>
          </a:xfrm>
          <a:prstGeom prst="rect">
            <a:avLst/>
          </a:prstGeom>
        </p:spPr>
      </p:pic>
      <p:sp>
        <p:nvSpPr>
          <p:cNvPr id="6" name="Text Placeholder 1">
            <a:extLst>
              <a:ext uri="{FF2B5EF4-FFF2-40B4-BE49-F238E27FC236}">
                <a16:creationId xmlns:a16="http://schemas.microsoft.com/office/drawing/2014/main" id="{17AB7B34-CBA7-61D0-D9EC-E8DEEA9245A0}"/>
              </a:ext>
            </a:extLst>
          </p:cNvPr>
          <p:cNvSpPr>
            <a:spLocks noGrp="1"/>
          </p:cNvSpPr>
          <p:nvPr>
            <p:ph type="body" sz="quarter" idx="10"/>
          </p:nvPr>
        </p:nvSpPr>
        <p:spPr>
          <a:xfrm>
            <a:off x="1" y="1061172"/>
            <a:ext cx="4511842" cy="648034"/>
          </a:xfrm>
          <a:solidFill>
            <a:srgbClr val="282828"/>
          </a:solidFill>
        </p:spPr>
        <p:txBody>
          <a:bodyPr lIns="457200" anchor="ctr"/>
          <a:lstStyle/>
          <a:p>
            <a:pPr marL="115971" indent="0">
              <a:buNone/>
            </a:pPr>
            <a:r>
              <a:rPr lang="en-US" sz="2400">
                <a:solidFill>
                  <a:schemeClr val="bg1"/>
                </a:solidFill>
              </a:rPr>
              <a:t>Locate emergency kit</a:t>
            </a:r>
            <a:endParaRPr lang="en-US" sz="1050">
              <a:solidFill>
                <a:schemeClr val="bg1"/>
              </a:solidFill>
            </a:endParaRPr>
          </a:p>
        </p:txBody>
      </p:sp>
      <p:sp>
        <p:nvSpPr>
          <p:cNvPr id="7" name="Text Placeholder 1">
            <a:extLst>
              <a:ext uri="{FF2B5EF4-FFF2-40B4-BE49-F238E27FC236}">
                <a16:creationId xmlns:a16="http://schemas.microsoft.com/office/drawing/2014/main" id="{5470D090-850C-9254-1315-AF25E47775F8}"/>
              </a:ext>
            </a:extLst>
          </p:cNvPr>
          <p:cNvSpPr txBox="1">
            <a:spLocks/>
          </p:cNvSpPr>
          <p:nvPr/>
        </p:nvSpPr>
        <p:spPr>
          <a:xfrm>
            <a:off x="-2188" y="1836066"/>
            <a:ext cx="4511842" cy="648034"/>
          </a:xfrm>
          <a:prstGeom prst="rect">
            <a:avLst/>
          </a:prstGeom>
          <a:solidFill>
            <a:srgbClr val="282828"/>
          </a:solidFill>
          <a:ln>
            <a:noFill/>
          </a:ln>
        </p:spPr>
        <p:txBody>
          <a:bodyPr lIns="45720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None/>
            </a:pPr>
            <a:r>
              <a:rPr lang="en-US" sz="2400">
                <a:solidFill>
                  <a:schemeClr val="bg1"/>
                </a:solidFill>
              </a:rPr>
              <a:t>Go to sheltering room</a:t>
            </a:r>
            <a:endParaRPr lang="en-US" sz="1050">
              <a:solidFill>
                <a:schemeClr val="bg1"/>
              </a:solidFill>
            </a:endParaRPr>
          </a:p>
        </p:txBody>
      </p:sp>
      <p:sp>
        <p:nvSpPr>
          <p:cNvPr id="8" name="Text Placeholder 1">
            <a:extLst>
              <a:ext uri="{FF2B5EF4-FFF2-40B4-BE49-F238E27FC236}">
                <a16:creationId xmlns:a16="http://schemas.microsoft.com/office/drawing/2014/main" id="{1042B89C-DCD2-D041-5113-0267F5A35972}"/>
              </a:ext>
            </a:extLst>
          </p:cNvPr>
          <p:cNvSpPr txBox="1">
            <a:spLocks/>
          </p:cNvSpPr>
          <p:nvPr/>
        </p:nvSpPr>
        <p:spPr>
          <a:xfrm>
            <a:off x="-2188" y="2610960"/>
            <a:ext cx="4511842" cy="648034"/>
          </a:xfrm>
          <a:prstGeom prst="rect">
            <a:avLst/>
          </a:prstGeom>
          <a:solidFill>
            <a:srgbClr val="282828"/>
          </a:solidFill>
          <a:ln>
            <a:noFill/>
          </a:ln>
        </p:spPr>
        <p:txBody>
          <a:bodyPr lIns="45720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None/>
            </a:pPr>
            <a:r>
              <a:rPr lang="en-US" sz="2400">
                <a:solidFill>
                  <a:schemeClr val="bg1"/>
                </a:solidFill>
              </a:rPr>
              <a:t>Shut windows and doors</a:t>
            </a:r>
            <a:endParaRPr lang="en-US" sz="1050">
              <a:solidFill>
                <a:schemeClr val="bg1"/>
              </a:solidFill>
            </a:endParaRPr>
          </a:p>
        </p:txBody>
      </p:sp>
      <p:sp>
        <p:nvSpPr>
          <p:cNvPr id="9" name="Text Placeholder 1">
            <a:extLst>
              <a:ext uri="{FF2B5EF4-FFF2-40B4-BE49-F238E27FC236}">
                <a16:creationId xmlns:a16="http://schemas.microsoft.com/office/drawing/2014/main" id="{D0F9065C-9A82-8FFC-A8F8-0430E9BC0738}"/>
              </a:ext>
            </a:extLst>
          </p:cNvPr>
          <p:cNvSpPr txBox="1">
            <a:spLocks/>
          </p:cNvSpPr>
          <p:nvPr/>
        </p:nvSpPr>
        <p:spPr>
          <a:xfrm>
            <a:off x="-2188" y="3385854"/>
            <a:ext cx="4511842" cy="648034"/>
          </a:xfrm>
          <a:prstGeom prst="rect">
            <a:avLst/>
          </a:prstGeom>
          <a:solidFill>
            <a:srgbClr val="282828"/>
          </a:solidFill>
          <a:ln>
            <a:noFill/>
          </a:ln>
        </p:spPr>
        <p:txBody>
          <a:bodyPr lIns="45720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None/>
            </a:pPr>
            <a:r>
              <a:rPr lang="en-US" sz="2400">
                <a:solidFill>
                  <a:schemeClr val="bg1"/>
                </a:solidFill>
              </a:rPr>
              <a:t>Seal windows, doors, vents</a:t>
            </a:r>
            <a:endParaRPr lang="en-US" sz="1050">
              <a:solidFill>
                <a:schemeClr val="bg1"/>
              </a:solidFill>
            </a:endParaRPr>
          </a:p>
        </p:txBody>
      </p:sp>
      <p:sp>
        <p:nvSpPr>
          <p:cNvPr id="10" name="Rectangle 9">
            <a:extLst>
              <a:ext uri="{FF2B5EF4-FFF2-40B4-BE49-F238E27FC236}">
                <a16:creationId xmlns:a16="http://schemas.microsoft.com/office/drawing/2014/main" id="{17028FF5-9ECC-2D32-55AB-AD091D1B1BA2}"/>
              </a:ext>
            </a:extLst>
          </p:cNvPr>
          <p:cNvSpPr/>
          <p:nvPr/>
        </p:nvSpPr>
        <p:spPr>
          <a:xfrm>
            <a:off x="-9525" y="751429"/>
            <a:ext cx="12252960" cy="9144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FAE4DDC4-CC4E-E551-E176-E1AC222F7FE5}"/>
              </a:ext>
            </a:extLst>
          </p:cNvPr>
          <p:cNvSpPr/>
          <p:nvPr/>
        </p:nvSpPr>
        <p:spPr>
          <a:xfrm>
            <a:off x="-57751" y="6604635"/>
            <a:ext cx="12252960" cy="9144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1">
            <a:extLst>
              <a:ext uri="{FF2B5EF4-FFF2-40B4-BE49-F238E27FC236}">
                <a16:creationId xmlns:a16="http://schemas.microsoft.com/office/drawing/2014/main" id="{C6493282-789D-72FF-5790-8D6FDD3C9524}"/>
              </a:ext>
            </a:extLst>
          </p:cNvPr>
          <p:cNvSpPr txBox="1">
            <a:spLocks/>
          </p:cNvSpPr>
          <p:nvPr/>
        </p:nvSpPr>
        <p:spPr>
          <a:xfrm>
            <a:off x="-11607" y="4160748"/>
            <a:ext cx="4511842" cy="648034"/>
          </a:xfrm>
          <a:prstGeom prst="rect">
            <a:avLst/>
          </a:prstGeom>
          <a:solidFill>
            <a:srgbClr val="282828"/>
          </a:solidFill>
          <a:ln>
            <a:noFill/>
          </a:ln>
        </p:spPr>
        <p:txBody>
          <a:bodyPr lIns="45720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None/>
            </a:pPr>
            <a:r>
              <a:rPr lang="en-US" sz="2400">
                <a:solidFill>
                  <a:schemeClr val="bg1"/>
                </a:solidFill>
              </a:rPr>
              <a:t>Wait for further instructions</a:t>
            </a:r>
            <a:endParaRPr lang="en-US" sz="1050">
              <a:solidFill>
                <a:schemeClr val="bg1"/>
              </a:solidFill>
            </a:endParaRPr>
          </a:p>
        </p:txBody>
      </p:sp>
    </p:spTree>
    <p:custDataLst>
      <p:tags r:id="rId1"/>
    </p:custDataLst>
    <p:extLst>
      <p:ext uri="{BB962C8B-B14F-4D97-AF65-F5344CB8AC3E}">
        <p14:creationId xmlns:p14="http://schemas.microsoft.com/office/powerpoint/2010/main" val="3623787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02B1EFBA-9520-6D31-8F41-4E7012836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883043" y="774506"/>
            <a:ext cx="8308957" cy="59049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C1BF938-1EB2-ED2C-984F-018D3AAB8829}"/>
              </a:ext>
            </a:extLst>
          </p:cNvPr>
          <p:cNvSpPr>
            <a:spLocks noGrp="1"/>
          </p:cNvSpPr>
          <p:nvPr>
            <p:ph type="title"/>
          </p:nvPr>
        </p:nvSpPr>
        <p:spPr/>
        <p:txBody>
          <a:bodyPr/>
          <a:lstStyle/>
          <a:p>
            <a:r>
              <a:rPr lang="en-US"/>
              <a:t>Responding to Injuries</a:t>
            </a:r>
          </a:p>
        </p:txBody>
      </p:sp>
      <p:pic>
        <p:nvPicPr>
          <p:cNvPr id="5" name="Picture 4" descr="A black rectangular object&#10;&#10;Description automatically generated">
            <a:extLst>
              <a:ext uri="{FF2B5EF4-FFF2-40B4-BE49-F238E27FC236}">
                <a16:creationId xmlns:a16="http://schemas.microsoft.com/office/drawing/2014/main" id="{A3B0C1C3-1B9E-0B39-80DB-547A1952E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74506"/>
            <a:ext cx="4555675" cy="5897879"/>
          </a:xfrm>
          <a:prstGeom prst="rect">
            <a:avLst/>
          </a:prstGeom>
        </p:spPr>
      </p:pic>
      <p:sp>
        <p:nvSpPr>
          <p:cNvPr id="6" name="Text Placeholder 4">
            <a:extLst>
              <a:ext uri="{FF2B5EF4-FFF2-40B4-BE49-F238E27FC236}">
                <a16:creationId xmlns:a16="http://schemas.microsoft.com/office/drawing/2014/main" id="{522B8365-9A60-0850-BF3A-3B1BBE40288F}"/>
              </a:ext>
            </a:extLst>
          </p:cNvPr>
          <p:cNvSpPr>
            <a:spLocks noGrp="1"/>
          </p:cNvSpPr>
          <p:nvPr>
            <p:ph type="body" sz="quarter" idx="10"/>
          </p:nvPr>
        </p:nvSpPr>
        <p:spPr>
          <a:xfrm>
            <a:off x="248504" y="1277018"/>
            <a:ext cx="3830199" cy="5267412"/>
          </a:xfrm>
        </p:spPr>
        <p:txBody>
          <a:bodyPr/>
          <a:lstStyle/>
          <a:p>
            <a:r>
              <a:rPr lang="en-US" sz="2000">
                <a:solidFill>
                  <a:schemeClr val="bg1"/>
                </a:solidFill>
                <a:latin typeface="+mn-lt"/>
              </a:rPr>
              <a:t>Contact emergency services</a:t>
            </a:r>
          </a:p>
          <a:p>
            <a:r>
              <a:rPr lang="en-US" sz="2000">
                <a:solidFill>
                  <a:schemeClr val="bg1"/>
                </a:solidFill>
                <a:latin typeface="+mn-lt"/>
              </a:rPr>
              <a:t>Report incident</a:t>
            </a:r>
          </a:p>
          <a:p>
            <a:r>
              <a:rPr lang="en-US" sz="2000">
                <a:solidFill>
                  <a:schemeClr val="bg1"/>
                </a:solidFill>
                <a:latin typeface="+mn-lt"/>
              </a:rPr>
              <a:t>Secure area</a:t>
            </a:r>
          </a:p>
          <a:p>
            <a:r>
              <a:rPr lang="en-US" sz="2000">
                <a:solidFill>
                  <a:schemeClr val="bg1"/>
                </a:solidFill>
                <a:latin typeface="+mn-lt"/>
              </a:rPr>
              <a:t>Prepare Violent Incident Log</a:t>
            </a:r>
          </a:p>
          <a:p>
            <a:r>
              <a:rPr lang="en-US" sz="2000">
                <a:solidFill>
                  <a:schemeClr val="bg1"/>
                </a:solidFill>
                <a:latin typeface="+mn-lt"/>
              </a:rPr>
              <a:t>Affected employees provided with counseling</a:t>
            </a:r>
          </a:p>
        </p:txBody>
      </p:sp>
    </p:spTree>
    <p:custDataLst>
      <p:tags r:id="rId1"/>
    </p:custDataLst>
    <p:extLst>
      <p:ext uri="{BB962C8B-B14F-4D97-AF65-F5344CB8AC3E}">
        <p14:creationId xmlns:p14="http://schemas.microsoft.com/office/powerpoint/2010/main" val="4131538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ADEB9-DE42-09F5-EEEB-336DFB09FE22}"/>
              </a:ext>
            </a:extLst>
          </p:cNvPr>
          <p:cNvSpPr>
            <a:spLocks noGrp="1"/>
          </p:cNvSpPr>
          <p:nvPr>
            <p:ph type="title"/>
          </p:nvPr>
        </p:nvSpPr>
        <p:spPr/>
        <p:txBody>
          <a:bodyPr/>
          <a:lstStyle/>
          <a:p>
            <a:r>
              <a:rPr lang="en-US"/>
              <a:t>Reporting Workplace Violence Incidents</a:t>
            </a:r>
          </a:p>
        </p:txBody>
      </p:sp>
      <p:sp>
        <p:nvSpPr>
          <p:cNvPr id="5" name="Text Placeholder 4">
            <a:extLst>
              <a:ext uri="{FF2B5EF4-FFF2-40B4-BE49-F238E27FC236}">
                <a16:creationId xmlns:a16="http://schemas.microsoft.com/office/drawing/2014/main" id="{438C1AB9-F96E-B9A9-7441-A98A917C2DBE}"/>
              </a:ext>
            </a:extLst>
          </p:cNvPr>
          <p:cNvSpPr>
            <a:spLocks noGrp="1"/>
          </p:cNvSpPr>
          <p:nvPr>
            <p:ph type="body" sz="quarter" idx="10"/>
          </p:nvPr>
        </p:nvSpPr>
        <p:spPr/>
        <p:txBody>
          <a:bodyPr/>
          <a:lstStyle/>
          <a:p>
            <a:r>
              <a:rPr lang="en-US"/>
              <a:t>Report all incidents immediately</a:t>
            </a:r>
          </a:p>
          <a:p>
            <a:r>
              <a:rPr lang="en-US"/>
              <a:t>No retaliation for reporting</a:t>
            </a:r>
          </a:p>
          <a:p>
            <a:r>
              <a:rPr lang="en-US"/>
              <a:t>Supervisor will inform plan administrator</a:t>
            </a:r>
          </a:p>
        </p:txBody>
      </p:sp>
      <p:pic>
        <p:nvPicPr>
          <p:cNvPr id="2" name="Picture 1">
            <a:extLst>
              <a:ext uri="{FF2B5EF4-FFF2-40B4-BE49-F238E27FC236}">
                <a16:creationId xmlns:a16="http://schemas.microsoft.com/office/drawing/2014/main" id="{0BAAF89E-8560-4C94-B8F0-50D581B28ECD}"/>
              </a:ext>
            </a:extLst>
          </p:cNvPr>
          <p:cNvPicPr>
            <a:picLocks noChangeAspect="1"/>
          </p:cNvPicPr>
          <p:nvPr/>
        </p:nvPicPr>
        <p:blipFill>
          <a:blip r:embed="rId4">
            <a:extLst>
              <a:ext uri="{28A0092B-C50C-407E-A947-70E740481C1C}">
                <a14:useLocalDpi xmlns:a14="http://schemas.microsoft.com/office/drawing/2010/main" val="0"/>
              </a:ext>
            </a:extLst>
          </a:blip>
          <a:srcRect t="19" b="19"/>
          <a:stretch/>
        </p:blipFill>
        <p:spPr>
          <a:xfrm>
            <a:off x="5774749" y="1376045"/>
            <a:ext cx="6158865" cy="4105910"/>
          </a:xfrm>
          <a:prstGeom prst="rect">
            <a:avLst/>
          </a:prstGeom>
        </p:spPr>
      </p:pic>
    </p:spTree>
    <p:custDataLst>
      <p:tags r:id="rId1"/>
    </p:custDataLst>
    <p:extLst>
      <p:ext uri="{BB962C8B-B14F-4D97-AF65-F5344CB8AC3E}">
        <p14:creationId xmlns:p14="http://schemas.microsoft.com/office/powerpoint/2010/main" val="216129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typing on a computer&#10;&#10;Description automatically generated with medium confidence">
            <a:extLst>
              <a:ext uri="{FF2B5EF4-FFF2-40B4-BE49-F238E27FC236}">
                <a16:creationId xmlns:a16="http://schemas.microsoft.com/office/drawing/2014/main" id="{EA6121C3-C3BF-B9D3-20B8-62827B958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850" y="779318"/>
            <a:ext cx="11051150" cy="5905575"/>
          </a:xfrm>
          <a:prstGeom prst="rect">
            <a:avLst/>
          </a:prstGeom>
        </p:spPr>
      </p:pic>
      <p:sp>
        <p:nvSpPr>
          <p:cNvPr id="3" name="Title 2">
            <a:extLst>
              <a:ext uri="{FF2B5EF4-FFF2-40B4-BE49-F238E27FC236}">
                <a16:creationId xmlns:a16="http://schemas.microsoft.com/office/drawing/2014/main" id="{F7D462F1-956D-2B96-DCA4-53F57DE6CB0E}"/>
              </a:ext>
            </a:extLst>
          </p:cNvPr>
          <p:cNvSpPr>
            <a:spLocks noGrp="1"/>
          </p:cNvSpPr>
          <p:nvPr>
            <p:ph type="title"/>
          </p:nvPr>
        </p:nvSpPr>
        <p:spPr/>
        <p:txBody>
          <a:bodyPr/>
          <a:lstStyle/>
          <a:p>
            <a:r>
              <a:rPr lang="en-US"/>
              <a:t>About This Module</a:t>
            </a:r>
          </a:p>
        </p:txBody>
      </p:sp>
      <p:sp>
        <p:nvSpPr>
          <p:cNvPr id="11" name="Text Background">
            <a:extLst>
              <a:ext uri="{FF2B5EF4-FFF2-40B4-BE49-F238E27FC236}">
                <a16:creationId xmlns:a16="http://schemas.microsoft.com/office/drawing/2014/main" id="{246374E2-085F-E49F-FDD3-32C2701A55EC}"/>
              </a:ext>
            </a:extLst>
          </p:cNvPr>
          <p:cNvSpPr/>
          <p:nvPr/>
        </p:nvSpPr>
        <p:spPr>
          <a:xfrm>
            <a:off x="228600" y="1132609"/>
            <a:ext cx="8520545" cy="4946073"/>
          </a:xfrm>
          <a:prstGeom prst="rect">
            <a:avLst/>
          </a:prstGeom>
          <a:solidFill>
            <a:srgbClr val="D3E7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
            <a:extLst>
              <a:ext uri="{FF2B5EF4-FFF2-40B4-BE49-F238E27FC236}">
                <a16:creationId xmlns:a16="http://schemas.microsoft.com/office/drawing/2014/main" id="{F2F57E0F-26E9-4314-6FD7-01249AD50CB5}"/>
              </a:ext>
            </a:extLst>
          </p:cNvPr>
          <p:cNvSpPr txBox="1">
            <a:spLocks/>
          </p:cNvSpPr>
          <p:nvPr/>
        </p:nvSpPr>
        <p:spPr>
          <a:xfrm>
            <a:off x="296497" y="1354559"/>
            <a:ext cx="8166538" cy="4766356"/>
          </a:xfrm>
          <a:prstGeom prst="rect">
            <a:avLst/>
          </a:prstGeom>
        </p:spPr>
        <p:txBody>
          <a:bodyPr/>
          <a:lstStyle>
            <a:lvl1pPr marL="109627" indent="0" algn="l" defTabSz="913554" rtl="0" eaLnBrk="1" latinLnBrk="0" hangingPunct="1">
              <a:lnSpc>
                <a:spcPts val="1798"/>
              </a:lnSpc>
              <a:spcBef>
                <a:spcPts val="999"/>
              </a:spcBef>
              <a:spcAft>
                <a:spcPts val="599"/>
              </a:spcAft>
              <a:buFontTx/>
              <a:buNone/>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200">
                <a:solidFill>
                  <a:srgbClr val="000000"/>
                </a:solidFill>
                <a:latin typeface="+mn-lt"/>
              </a:rPr>
              <a:t>At the completion of this module, the participant will be able to:</a:t>
            </a:r>
          </a:p>
          <a:p>
            <a:pPr marL="452527" indent="-342900">
              <a:buFont typeface="Arial" panose="020B0604020202020204" pitchFamily="34" charset="0"/>
              <a:buChar char="•"/>
            </a:pPr>
            <a:r>
              <a:rPr lang="en-US" sz="2200">
                <a:solidFill>
                  <a:srgbClr val="000000"/>
                </a:solidFill>
                <a:latin typeface="+mn-lt"/>
              </a:rPr>
              <a:t>Describe the four types of workplace violence</a:t>
            </a:r>
          </a:p>
          <a:p>
            <a:pPr marL="452527" indent="-342900">
              <a:buFont typeface="Arial" panose="020B0604020202020204" pitchFamily="34" charset="0"/>
              <a:buChar char="•"/>
            </a:pPr>
            <a:r>
              <a:rPr lang="en-US" sz="2200">
                <a:solidFill>
                  <a:srgbClr val="000000"/>
                </a:solidFill>
                <a:latin typeface="+mn-lt"/>
              </a:rPr>
              <a:t>Identify workplace violence risk factors</a:t>
            </a:r>
          </a:p>
          <a:p>
            <a:pPr marL="452527" indent="-342900">
              <a:buFont typeface="Arial" panose="020B0604020202020204" pitchFamily="34" charset="0"/>
              <a:buChar char="•"/>
            </a:pPr>
            <a:r>
              <a:rPr lang="en-US" sz="2200">
                <a:solidFill>
                  <a:srgbClr val="000000"/>
                </a:solidFill>
                <a:latin typeface="+mn-lt"/>
              </a:rPr>
              <a:t>Recall engineering and administrative controls</a:t>
            </a:r>
          </a:p>
          <a:p>
            <a:pPr marL="452527" indent="-342900">
              <a:buFont typeface="Arial" panose="020B0604020202020204" pitchFamily="34" charset="0"/>
              <a:buChar char="•"/>
            </a:pPr>
            <a:r>
              <a:rPr lang="en-US" sz="2200">
                <a:solidFill>
                  <a:srgbClr val="000000"/>
                </a:solidFill>
                <a:latin typeface="+mn-lt"/>
              </a:rPr>
              <a:t>Recognize the signs of potential violence</a:t>
            </a:r>
          </a:p>
          <a:p>
            <a:pPr marL="452527" indent="-342900">
              <a:buFont typeface="Arial" panose="020B0604020202020204" pitchFamily="34" charset="0"/>
              <a:buChar char="•"/>
            </a:pPr>
            <a:r>
              <a:rPr lang="en-US" sz="2200">
                <a:latin typeface="+mn-lt"/>
              </a:rPr>
              <a:t>Defuse potentially violent situations safely</a:t>
            </a:r>
          </a:p>
          <a:p>
            <a:pPr marL="452527" indent="-342900">
              <a:buFont typeface="Arial" panose="020B0604020202020204" pitchFamily="34" charset="0"/>
              <a:buChar char="•"/>
            </a:pPr>
            <a:r>
              <a:rPr lang="en-US" sz="2200">
                <a:latin typeface="+mn-lt"/>
              </a:rPr>
              <a:t>Respond appropriately to a violent incident</a:t>
            </a:r>
          </a:p>
        </p:txBody>
      </p:sp>
      <p:sp>
        <p:nvSpPr>
          <p:cNvPr id="10" name="Button Bar">
            <a:extLst>
              <a:ext uri="{FF2B5EF4-FFF2-40B4-BE49-F238E27FC236}">
                <a16:creationId xmlns:a16="http://schemas.microsoft.com/office/drawing/2014/main" id="{08EABC32-BF3E-EA74-3053-055599BC56F7}"/>
              </a:ext>
            </a:extLst>
          </p:cNvPr>
          <p:cNvSpPr/>
          <p:nvPr/>
        </p:nvSpPr>
        <p:spPr>
          <a:xfrm>
            <a:off x="-114300" y="767882"/>
            <a:ext cx="8988133" cy="458246"/>
          </a:xfrm>
          <a:prstGeom prst="parallelogram">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Overview Button">
            <a:extLst>
              <a:ext uri="{FF2B5EF4-FFF2-40B4-BE49-F238E27FC236}">
                <a16:creationId xmlns:a16="http://schemas.microsoft.com/office/drawing/2014/main" id="{B3EE3B29-E3A7-A38B-E1D1-396B36DF373D}"/>
              </a:ext>
            </a:extLst>
          </p:cNvPr>
          <p:cNvSpPr/>
          <p:nvPr/>
        </p:nvSpPr>
        <p:spPr>
          <a:xfrm>
            <a:off x="228600" y="767882"/>
            <a:ext cx="1444336" cy="458246"/>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a:t>OVERVIEW</a:t>
            </a:r>
          </a:p>
        </p:txBody>
      </p:sp>
      <p:sp>
        <p:nvSpPr>
          <p:cNvPr id="19" name="LO Button">
            <a:extLst>
              <a:ext uri="{FF2B5EF4-FFF2-40B4-BE49-F238E27FC236}">
                <a16:creationId xmlns:a16="http://schemas.microsoft.com/office/drawing/2014/main" id="{92795BB6-5319-B513-0980-2532172BEA05}"/>
              </a:ext>
            </a:extLst>
          </p:cNvPr>
          <p:cNvSpPr/>
          <p:nvPr/>
        </p:nvSpPr>
        <p:spPr>
          <a:xfrm>
            <a:off x="1672936" y="767882"/>
            <a:ext cx="1444336" cy="458246"/>
          </a:xfrm>
          <a:prstGeom prst="rect">
            <a:avLst/>
          </a:prstGeom>
          <a:gradFill flip="none" rotWithShape="1">
            <a:gsLst>
              <a:gs pos="0">
                <a:srgbClr val="B1D551">
                  <a:shade val="30000"/>
                  <a:satMod val="115000"/>
                </a:srgbClr>
              </a:gs>
              <a:gs pos="50000">
                <a:srgbClr val="B1D551">
                  <a:shade val="67500"/>
                  <a:satMod val="115000"/>
                </a:srgbClr>
              </a:gs>
              <a:gs pos="100000">
                <a:srgbClr val="B1D55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a:t>LEARNING</a:t>
            </a:r>
          </a:p>
          <a:p>
            <a:pPr algn="ctr">
              <a:lnSpc>
                <a:spcPts val="1400"/>
              </a:lnSpc>
            </a:pPr>
            <a:r>
              <a:rPr lang="en-US" sz="1400" b="1"/>
              <a:t>OBJECTIVES</a:t>
            </a:r>
          </a:p>
        </p:txBody>
      </p:sp>
    </p:spTree>
    <p:custDataLst>
      <p:tags r:id="rId1"/>
    </p:custDataLst>
    <p:extLst>
      <p:ext uri="{BB962C8B-B14F-4D97-AF65-F5344CB8AC3E}">
        <p14:creationId xmlns:p14="http://schemas.microsoft.com/office/powerpoint/2010/main" val="4260635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02B1EFBA-9520-6D31-8F41-4E7012836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35555" y="774506"/>
            <a:ext cx="8856445" cy="58978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C1BF938-1EB2-ED2C-984F-018D3AAB8829}"/>
              </a:ext>
            </a:extLst>
          </p:cNvPr>
          <p:cNvSpPr>
            <a:spLocks noGrp="1"/>
          </p:cNvSpPr>
          <p:nvPr>
            <p:ph type="title"/>
          </p:nvPr>
        </p:nvSpPr>
        <p:spPr/>
        <p:txBody>
          <a:bodyPr/>
          <a:lstStyle/>
          <a:p>
            <a:r>
              <a:rPr lang="en-US"/>
              <a:t>Violent Incident Log</a:t>
            </a:r>
          </a:p>
        </p:txBody>
      </p:sp>
      <p:pic>
        <p:nvPicPr>
          <p:cNvPr id="5" name="Picture 4" descr="A black rectangular object&#10;&#10;Description automatically generated">
            <a:extLst>
              <a:ext uri="{FF2B5EF4-FFF2-40B4-BE49-F238E27FC236}">
                <a16:creationId xmlns:a16="http://schemas.microsoft.com/office/drawing/2014/main" id="{A3B0C1C3-1B9E-0B39-80DB-547A1952E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74506"/>
            <a:ext cx="4555675" cy="5897879"/>
          </a:xfrm>
          <a:prstGeom prst="rect">
            <a:avLst/>
          </a:prstGeom>
        </p:spPr>
      </p:pic>
      <p:sp>
        <p:nvSpPr>
          <p:cNvPr id="6" name="Text Placeholder 4">
            <a:extLst>
              <a:ext uri="{FF2B5EF4-FFF2-40B4-BE49-F238E27FC236}">
                <a16:creationId xmlns:a16="http://schemas.microsoft.com/office/drawing/2014/main" id="{522B8365-9A60-0850-BF3A-3B1BBE40288F}"/>
              </a:ext>
            </a:extLst>
          </p:cNvPr>
          <p:cNvSpPr>
            <a:spLocks noGrp="1"/>
          </p:cNvSpPr>
          <p:nvPr>
            <p:ph type="body" sz="quarter" idx="10"/>
          </p:nvPr>
        </p:nvSpPr>
        <p:spPr>
          <a:xfrm>
            <a:off x="248504" y="1277018"/>
            <a:ext cx="3830199" cy="5267412"/>
          </a:xfrm>
        </p:spPr>
        <p:txBody>
          <a:bodyPr/>
          <a:lstStyle/>
          <a:p>
            <a:r>
              <a:rPr lang="en-US" sz="2000">
                <a:solidFill>
                  <a:schemeClr val="bg1"/>
                </a:solidFill>
                <a:latin typeface="+mn-lt"/>
              </a:rPr>
              <a:t>Date, time, location</a:t>
            </a:r>
          </a:p>
          <a:p>
            <a:r>
              <a:rPr lang="en-US" sz="2000">
                <a:solidFill>
                  <a:schemeClr val="bg1"/>
                </a:solidFill>
                <a:latin typeface="+mn-lt"/>
              </a:rPr>
              <a:t>Workplace violence type</a:t>
            </a:r>
          </a:p>
          <a:p>
            <a:r>
              <a:rPr lang="en-US" sz="2000">
                <a:solidFill>
                  <a:schemeClr val="bg1"/>
                </a:solidFill>
                <a:latin typeface="+mn-lt"/>
              </a:rPr>
              <a:t>Description of incident</a:t>
            </a:r>
          </a:p>
          <a:p>
            <a:r>
              <a:rPr lang="en-US" sz="2000">
                <a:solidFill>
                  <a:schemeClr val="bg1"/>
                </a:solidFill>
                <a:latin typeface="+mn-lt"/>
              </a:rPr>
              <a:t>Who committed violence</a:t>
            </a:r>
          </a:p>
          <a:p>
            <a:r>
              <a:rPr lang="en-US" sz="2000">
                <a:solidFill>
                  <a:schemeClr val="bg1"/>
                </a:solidFill>
                <a:latin typeface="+mn-lt"/>
              </a:rPr>
              <a:t>Circumstances</a:t>
            </a:r>
          </a:p>
          <a:p>
            <a:r>
              <a:rPr lang="en-US" sz="2000">
                <a:solidFill>
                  <a:schemeClr val="bg1"/>
                </a:solidFill>
                <a:latin typeface="+mn-lt"/>
              </a:rPr>
              <a:t>Type of incident</a:t>
            </a:r>
          </a:p>
          <a:p>
            <a:r>
              <a:rPr lang="en-US" sz="2000">
                <a:solidFill>
                  <a:schemeClr val="bg1"/>
                </a:solidFill>
                <a:latin typeface="+mn-lt"/>
              </a:rPr>
              <a:t>Consequences</a:t>
            </a:r>
          </a:p>
          <a:p>
            <a:r>
              <a:rPr lang="en-US" sz="2000">
                <a:solidFill>
                  <a:schemeClr val="bg1"/>
                </a:solidFill>
                <a:latin typeface="+mn-lt"/>
              </a:rPr>
              <a:t>Person completing log</a:t>
            </a:r>
          </a:p>
        </p:txBody>
      </p:sp>
    </p:spTree>
    <p:custDataLst>
      <p:tags r:id="rId1"/>
    </p:custDataLst>
    <p:extLst>
      <p:ext uri="{BB962C8B-B14F-4D97-AF65-F5344CB8AC3E}">
        <p14:creationId xmlns:p14="http://schemas.microsoft.com/office/powerpoint/2010/main" val="2473044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D98787B-6E28-E29E-EAA2-9FC8BB6FBCB1}"/>
              </a:ext>
            </a:extLst>
          </p:cNvPr>
          <p:cNvSpPr>
            <a:spLocks noGrp="1"/>
          </p:cNvSpPr>
          <p:nvPr>
            <p:ph type="title"/>
          </p:nvPr>
        </p:nvSpPr>
        <p:spPr/>
        <p:txBody>
          <a:bodyPr/>
          <a:lstStyle/>
          <a:p>
            <a:r>
              <a:rPr lang="en-US"/>
              <a:t>Investigation</a:t>
            </a:r>
          </a:p>
        </p:txBody>
      </p:sp>
      <p:grpSp>
        <p:nvGrpSpPr>
          <p:cNvPr id="6" name="Group 5">
            <a:extLst>
              <a:ext uri="{FF2B5EF4-FFF2-40B4-BE49-F238E27FC236}">
                <a16:creationId xmlns:a16="http://schemas.microsoft.com/office/drawing/2014/main" id="{AC7A0790-FA20-776B-246B-129D6D92FA27}"/>
              </a:ext>
            </a:extLst>
          </p:cNvPr>
          <p:cNvGrpSpPr/>
          <p:nvPr/>
        </p:nvGrpSpPr>
        <p:grpSpPr>
          <a:xfrm>
            <a:off x="4856198" y="2192483"/>
            <a:ext cx="1344178" cy="203292"/>
            <a:chOff x="4739235" y="2192483"/>
            <a:chExt cx="1344178" cy="203292"/>
          </a:xfrm>
        </p:grpSpPr>
        <p:cxnSp>
          <p:nvCxnSpPr>
            <p:cNvPr id="7" name="Straight Connector 6">
              <a:extLst>
                <a:ext uri="{FF2B5EF4-FFF2-40B4-BE49-F238E27FC236}">
                  <a16:creationId xmlns:a16="http://schemas.microsoft.com/office/drawing/2014/main" id="{A3DE8EB2-576D-1B02-3E4F-FD8C7A7114DA}"/>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015D060-4E8E-6787-311F-B9AE68182F76}"/>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9" name="Text Placeholder">
            <a:extLst>
              <a:ext uri="{FF2B5EF4-FFF2-40B4-BE49-F238E27FC236}">
                <a16:creationId xmlns:a16="http://schemas.microsoft.com/office/drawing/2014/main" id="{1153E148-3A2C-3501-A276-6459579F2E87}"/>
              </a:ext>
            </a:extLst>
          </p:cNvPr>
          <p:cNvSpPr txBox="1">
            <a:spLocks/>
          </p:cNvSpPr>
          <p:nvPr/>
        </p:nvSpPr>
        <p:spPr>
          <a:xfrm>
            <a:off x="6218079" y="2946672"/>
            <a:ext cx="5924973" cy="348118"/>
          </a:xfrm>
          <a:prstGeom prst="rect">
            <a:avLst/>
          </a:prstGeom>
          <a:ln>
            <a:noFill/>
          </a:ln>
        </p:spPr>
        <p:txBody>
          <a:bodyPr/>
          <a:lstStyle>
            <a:lvl1pPr marL="115971" indent="0" algn="l" defTabSz="913554" rtl="0" eaLnBrk="1" latinLnBrk="0" hangingPunct="1">
              <a:lnSpc>
                <a:spcPts val="2500"/>
              </a:lnSpc>
              <a:spcBef>
                <a:spcPts val="1200"/>
              </a:spcBef>
              <a:spcAft>
                <a:spcPts val="0"/>
              </a:spcAft>
              <a:buFont typeface="Arial" panose="020B0604020202020204" pitchFamily="34" charset="0"/>
              <a:buNone/>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a:solidFill>
                  <a:srgbClr val="262626"/>
                </a:solidFill>
              </a:rPr>
              <a:t>Evaluation report</a:t>
            </a:r>
            <a:endParaRPr lang="en-US" sz="1050">
              <a:solidFill>
                <a:prstClr val="black"/>
              </a:solidFill>
            </a:endParaRPr>
          </a:p>
        </p:txBody>
      </p:sp>
      <p:grpSp>
        <p:nvGrpSpPr>
          <p:cNvPr id="10" name="Group 9">
            <a:extLst>
              <a:ext uri="{FF2B5EF4-FFF2-40B4-BE49-F238E27FC236}">
                <a16:creationId xmlns:a16="http://schemas.microsoft.com/office/drawing/2014/main" id="{5BE6A88A-B9AC-2884-4AF2-957AA965AA1B}"/>
              </a:ext>
            </a:extLst>
          </p:cNvPr>
          <p:cNvGrpSpPr/>
          <p:nvPr/>
        </p:nvGrpSpPr>
        <p:grpSpPr>
          <a:xfrm>
            <a:off x="4856198" y="3019085"/>
            <a:ext cx="1344178" cy="203292"/>
            <a:chOff x="4739235" y="2192483"/>
            <a:chExt cx="1344178" cy="203292"/>
          </a:xfrm>
        </p:grpSpPr>
        <p:cxnSp>
          <p:nvCxnSpPr>
            <p:cNvPr id="11" name="Straight Connector 10">
              <a:extLst>
                <a:ext uri="{FF2B5EF4-FFF2-40B4-BE49-F238E27FC236}">
                  <a16:creationId xmlns:a16="http://schemas.microsoft.com/office/drawing/2014/main" id="{8F612D3C-1BF0-2368-CF50-E4769D8DC7BC}"/>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AC0633C-B9CA-92C1-76D5-2CBA8F63914C}"/>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3" name="Text Placeholder">
            <a:extLst>
              <a:ext uri="{FF2B5EF4-FFF2-40B4-BE49-F238E27FC236}">
                <a16:creationId xmlns:a16="http://schemas.microsoft.com/office/drawing/2014/main" id="{5AA5EA05-7FE2-AF1C-C8FC-E1BD479D8099}"/>
              </a:ext>
            </a:extLst>
          </p:cNvPr>
          <p:cNvSpPr txBox="1">
            <a:spLocks/>
          </p:cNvSpPr>
          <p:nvPr/>
        </p:nvSpPr>
        <p:spPr>
          <a:xfrm>
            <a:off x="6218079" y="3773274"/>
            <a:ext cx="5924973" cy="348118"/>
          </a:xfrm>
          <a:prstGeom prst="rect">
            <a:avLst/>
          </a:prstGeom>
          <a:ln>
            <a:noFill/>
          </a:ln>
        </p:spPr>
        <p:txBody>
          <a:bodyPr/>
          <a:lstStyle>
            <a:lvl1pPr marL="115971" indent="0" algn="l" defTabSz="913554" rtl="0" eaLnBrk="1" latinLnBrk="0" hangingPunct="1">
              <a:lnSpc>
                <a:spcPts val="2500"/>
              </a:lnSpc>
              <a:spcBef>
                <a:spcPts val="1200"/>
              </a:spcBef>
              <a:spcAft>
                <a:spcPts val="0"/>
              </a:spcAft>
              <a:buFont typeface="Arial" panose="020B0604020202020204" pitchFamily="34" charset="0"/>
              <a:buNone/>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a:solidFill>
                  <a:srgbClr val="262626"/>
                </a:solidFill>
              </a:rPr>
              <a:t>Recommendations to prevent incidents</a:t>
            </a:r>
            <a:endParaRPr lang="en-US" sz="1050">
              <a:solidFill>
                <a:prstClr val="black"/>
              </a:solidFill>
            </a:endParaRPr>
          </a:p>
        </p:txBody>
      </p:sp>
      <p:grpSp>
        <p:nvGrpSpPr>
          <p:cNvPr id="14" name="Group 13">
            <a:extLst>
              <a:ext uri="{FF2B5EF4-FFF2-40B4-BE49-F238E27FC236}">
                <a16:creationId xmlns:a16="http://schemas.microsoft.com/office/drawing/2014/main" id="{4D8057B4-D319-8B7B-ABB2-58872B9DA546}"/>
              </a:ext>
            </a:extLst>
          </p:cNvPr>
          <p:cNvGrpSpPr/>
          <p:nvPr/>
        </p:nvGrpSpPr>
        <p:grpSpPr>
          <a:xfrm>
            <a:off x="4856198" y="3845687"/>
            <a:ext cx="1344178" cy="203292"/>
            <a:chOff x="4739235" y="2192483"/>
            <a:chExt cx="1344178" cy="203292"/>
          </a:xfrm>
        </p:grpSpPr>
        <p:cxnSp>
          <p:nvCxnSpPr>
            <p:cNvPr id="15" name="Straight Connector 14">
              <a:extLst>
                <a:ext uri="{FF2B5EF4-FFF2-40B4-BE49-F238E27FC236}">
                  <a16:creationId xmlns:a16="http://schemas.microsoft.com/office/drawing/2014/main" id="{403D7A38-28EF-18DD-5A4A-7F12AB1F4226}"/>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D3C4C40-DCB0-57FC-45DF-E68D38525C47}"/>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7" name="Text Placeholder">
            <a:extLst>
              <a:ext uri="{FF2B5EF4-FFF2-40B4-BE49-F238E27FC236}">
                <a16:creationId xmlns:a16="http://schemas.microsoft.com/office/drawing/2014/main" id="{9F447249-030C-46B6-4325-2A5ACF03A5EF}"/>
              </a:ext>
            </a:extLst>
          </p:cNvPr>
          <p:cNvSpPr txBox="1">
            <a:spLocks/>
          </p:cNvSpPr>
          <p:nvPr/>
        </p:nvSpPr>
        <p:spPr>
          <a:xfrm>
            <a:off x="6218079" y="4599875"/>
            <a:ext cx="5924973" cy="348118"/>
          </a:xfrm>
          <a:prstGeom prst="rect">
            <a:avLst/>
          </a:prstGeom>
          <a:ln>
            <a:noFill/>
          </a:ln>
        </p:spPr>
        <p:txBody>
          <a:bodyPr/>
          <a:lstStyle>
            <a:lvl1pPr marL="115971" indent="0" algn="l" defTabSz="913554" rtl="0" eaLnBrk="1" latinLnBrk="0" hangingPunct="1">
              <a:lnSpc>
                <a:spcPts val="2500"/>
              </a:lnSpc>
              <a:spcBef>
                <a:spcPts val="1200"/>
              </a:spcBef>
              <a:spcAft>
                <a:spcPts val="0"/>
              </a:spcAft>
              <a:buFont typeface="Arial" panose="020B0604020202020204" pitchFamily="34" charset="0"/>
              <a:buNone/>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a:solidFill>
                  <a:srgbClr val="262626"/>
                </a:solidFill>
              </a:rPr>
              <a:t>Corrective actions</a:t>
            </a:r>
            <a:endParaRPr lang="en-US" sz="1050">
              <a:solidFill>
                <a:prstClr val="black"/>
              </a:solidFill>
            </a:endParaRPr>
          </a:p>
        </p:txBody>
      </p:sp>
      <p:grpSp>
        <p:nvGrpSpPr>
          <p:cNvPr id="18" name="Group 17">
            <a:extLst>
              <a:ext uri="{FF2B5EF4-FFF2-40B4-BE49-F238E27FC236}">
                <a16:creationId xmlns:a16="http://schemas.microsoft.com/office/drawing/2014/main" id="{787E49D0-C8AB-7BBB-BF66-3A7EA51C2737}"/>
              </a:ext>
            </a:extLst>
          </p:cNvPr>
          <p:cNvGrpSpPr/>
          <p:nvPr/>
        </p:nvGrpSpPr>
        <p:grpSpPr>
          <a:xfrm>
            <a:off x="4856198" y="4672288"/>
            <a:ext cx="1344178" cy="203292"/>
            <a:chOff x="4739235" y="2192483"/>
            <a:chExt cx="1344178" cy="203292"/>
          </a:xfrm>
        </p:grpSpPr>
        <p:cxnSp>
          <p:nvCxnSpPr>
            <p:cNvPr id="19" name="Straight Connector 18">
              <a:extLst>
                <a:ext uri="{FF2B5EF4-FFF2-40B4-BE49-F238E27FC236}">
                  <a16:creationId xmlns:a16="http://schemas.microsoft.com/office/drawing/2014/main" id="{47EC6764-0532-7455-9AE0-6C354E4721DE}"/>
                </a:ext>
              </a:extLst>
            </p:cNvPr>
            <p:cNvCxnSpPr/>
            <p:nvPr userDrawn="1"/>
          </p:nvCxnSpPr>
          <p:spPr>
            <a:xfrm>
              <a:off x="4739235" y="2294129"/>
              <a:ext cx="1242532" cy="0"/>
            </a:xfrm>
            <a:prstGeom prst="line">
              <a:avLst/>
            </a:prstGeom>
            <a:ln w="19050">
              <a:solidFill>
                <a:srgbClr val="6A2F76"/>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AA08433-148E-2AE3-2CA7-3FD28D0A6C26}"/>
                </a:ext>
              </a:extLst>
            </p:cNvPr>
            <p:cNvSpPr/>
            <p:nvPr userDrawn="1"/>
          </p:nvSpPr>
          <p:spPr>
            <a:xfrm>
              <a:off x="5880121" y="2192483"/>
              <a:ext cx="203292" cy="203292"/>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1" name="Oval 20">
            <a:extLst>
              <a:ext uri="{FF2B5EF4-FFF2-40B4-BE49-F238E27FC236}">
                <a16:creationId xmlns:a16="http://schemas.microsoft.com/office/drawing/2014/main" id="{8D70F009-7AB0-3330-E939-D38D525E1790}"/>
              </a:ext>
            </a:extLst>
          </p:cNvPr>
          <p:cNvSpPr/>
          <p:nvPr/>
        </p:nvSpPr>
        <p:spPr>
          <a:xfrm>
            <a:off x="446758" y="1113973"/>
            <a:ext cx="5194627" cy="5194627"/>
          </a:xfrm>
          <a:prstGeom prst="ellipse">
            <a:avLst/>
          </a:prstGeom>
          <a:solidFill>
            <a:schemeClr val="bg1"/>
          </a:solidFill>
          <a:ln w="19050">
            <a:solidFill>
              <a:srgbClr val="6A2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3" name="Picture 22">
            <a:extLst>
              <a:ext uri="{FF2B5EF4-FFF2-40B4-BE49-F238E27FC236}">
                <a16:creationId xmlns:a16="http://schemas.microsoft.com/office/drawing/2014/main" id="{1C634705-7898-B5E3-3A4D-9DEC3CFB9615}"/>
              </a:ext>
            </a:extLst>
          </p:cNvPr>
          <p:cNvPicPr>
            <a:picLocks noChangeAspect="1"/>
          </p:cNvPicPr>
          <p:nvPr/>
        </p:nvPicPr>
        <p:blipFill>
          <a:blip r:embed="rId4">
            <a:extLst>
              <a:ext uri="{28A0092B-C50C-407E-A947-70E740481C1C}">
                <a14:useLocalDpi xmlns:a14="http://schemas.microsoft.com/office/drawing/2010/main" val="0"/>
              </a:ext>
            </a:extLst>
          </a:blip>
          <a:srcRect l="16509" r="16509"/>
          <a:stretch/>
        </p:blipFill>
        <p:spPr>
          <a:xfrm>
            <a:off x="682617" y="1347666"/>
            <a:ext cx="4722908" cy="470250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7" name="Text Placeholder">
            <a:extLst>
              <a:ext uri="{FF2B5EF4-FFF2-40B4-BE49-F238E27FC236}">
                <a16:creationId xmlns:a16="http://schemas.microsoft.com/office/drawing/2014/main" id="{B9043787-BB53-69A2-01F8-24F825969260}"/>
              </a:ext>
            </a:extLst>
          </p:cNvPr>
          <p:cNvSpPr txBox="1">
            <a:spLocks/>
          </p:cNvSpPr>
          <p:nvPr/>
        </p:nvSpPr>
        <p:spPr>
          <a:xfrm>
            <a:off x="6200376" y="2098243"/>
            <a:ext cx="5924973" cy="348118"/>
          </a:xfrm>
          <a:prstGeom prst="rect">
            <a:avLst/>
          </a:prstGeom>
          <a:ln>
            <a:noFill/>
          </a:ln>
        </p:spPr>
        <p:txBody>
          <a:bodyPr/>
          <a:lstStyle>
            <a:lvl1pPr marL="115971" indent="0" algn="l" defTabSz="913554" rtl="0" eaLnBrk="1" latinLnBrk="0" hangingPunct="1">
              <a:lnSpc>
                <a:spcPts val="2500"/>
              </a:lnSpc>
              <a:spcBef>
                <a:spcPts val="1200"/>
              </a:spcBef>
              <a:spcAft>
                <a:spcPts val="0"/>
              </a:spcAft>
              <a:buFont typeface="Arial" panose="020B0604020202020204" pitchFamily="34" charset="0"/>
              <a:buNone/>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a:solidFill>
                  <a:srgbClr val="262626"/>
                </a:solidFill>
              </a:rPr>
              <a:t>Comply with investigation</a:t>
            </a:r>
            <a:endParaRPr lang="en-US" sz="1050">
              <a:solidFill>
                <a:prstClr val="black"/>
              </a:solidFill>
            </a:endParaRPr>
          </a:p>
        </p:txBody>
      </p:sp>
    </p:spTree>
    <p:custDataLst>
      <p:tags r:id="rId1"/>
    </p:custDataLst>
    <p:extLst>
      <p:ext uri="{BB962C8B-B14F-4D97-AF65-F5344CB8AC3E}">
        <p14:creationId xmlns:p14="http://schemas.microsoft.com/office/powerpoint/2010/main" val="2934632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02B1EFBA-9520-6D31-8F41-4E7012836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56" r="4456"/>
          <a:stretch/>
        </p:blipFill>
        <p:spPr bwMode="auto">
          <a:xfrm>
            <a:off x="4166886" y="810602"/>
            <a:ext cx="8025114" cy="58713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C1BF938-1EB2-ED2C-984F-018D3AAB8829}"/>
              </a:ext>
            </a:extLst>
          </p:cNvPr>
          <p:cNvSpPr>
            <a:spLocks noGrp="1"/>
          </p:cNvSpPr>
          <p:nvPr>
            <p:ph type="title"/>
          </p:nvPr>
        </p:nvSpPr>
        <p:spPr/>
        <p:txBody>
          <a:bodyPr/>
          <a:lstStyle/>
          <a:p>
            <a:r>
              <a:rPr lang="en-US"/>
              <a:t>Aftermath of Workplace Violence</a:t>
            </a:r>
          </a:p>
        </p:txBody>
      </p:sp>
      <p:pic>
        <p:nvPicPr>
          <p:cNvPr id="5" name="Picture 4" descr="A black rectangular object&#10;&#10;Description automatically generated">
            <a:extLst>
              <a:ext uri="{FF2B5EF4-FFF2-40B4-BE49-F238E27FC236}">
                <a16:creationId xmlns:a16="http://schemas.microsoft.com/office/drawing/2014/main" id="{A3B0C1C3-1B9E-0B39-80DB-547A1952E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74506"/>
            <a:ext cx="4555675" cy="5897879"/>
          </a:xfrm>
          <a:prstGeom prst="rect">
            <a:avLst/>
          </a:prstGeom>
        </p:spPr>
      </p:pic>
      <p:sp>
        <p:nvSpPr>
          <p:cNvPr id="6" name="Text Placeholder 4">
            <a:extLst>
              <a:ext uri="{FF2B5EF4-FFF2-40B4-BE49-F238E27FC236}">
                <a16:creationId xmlns:a16="http://schemas.microsoft.com/office/drawing/2014/main" id="{522B8365-9A60-0850-BF3A-3B1BBE40288F}"/>
              </a:ext>
            </a:extLst>
          </p:cNvPr>
          <p:cNvSpPr>
            <a:spLocks noGrp="1"/>
          </p:cNvSpPr>
          <p:nvPr>
            <p:ph type="body" sz="quarter" idx="10"/>
          </p:nvPr>
        </p:nvSpPr>
        <p:spPr>
          <a:xfrm>
            <a:off x="248504" y="1277018"/>
            <a:ext cx="3830199" cy="5267412"/>
          </a:xfrm>
        </p:spPr>
        <p:txBody>
          <a:bodyPr/>
          <a:lstStyle/>
          <a:p>
            <a:pPr marL="115971" indent="0">
              <a:buNone/>
            </a:pPr>
            <a:r>
              <a:rPr lang="en-US" sz="2000">
                <a:solidFill>
                  <a:schemeClr val="bg1"/>
                </a:solidFill>
                <a:latin typeface="+mn-lt"/>
              </a:rPr>
              <a:t>Signs of distress:</a:t>
            </a:r>
          </a:p>
          <a:p>
            <a:r>
              <a:rPr lang="en-US" sz="2000">
                <a:solidFill>
                  <a:schemeClr val="bg1"/>
                </a:solidFill>
                <a:latin typeface="+mn-lt"/>
              </a:rPr>
              <a:t>Withdrawing from peers</a:t>
            </a:r>
          </a:p>
          <a:p>
            <a:r>
              <a:rPr lang="en-US" sz="2000">
                <a:solidFill>
                  <a:schemeClr val="bg1"/>
                </a:solidFill>
                <a:latin typeface="+mn-lt"/>
              </a:rPr>
              <a:t>Calling in sick or overworking</a:t>
            </a:r>
          </a:p>
          <a:p>
            <a:r>
              <a:rPr lang="en-US" sz="2000">
                <a:solidFill>
                  <a:schemeClr val="bg1"/>
                </a:solidFill>
                <a:latin typeface="+mn-lt"/>
              </a:rPr>
              <a:t>Difficulty concentrating</a:t>
            </a:r>
          </a:p>
          <a:p>
            <a:pPr marL="115971" indent="0">
              <a:buNone/>
            </a:pPr>
            <a:endParaRPr lang="en-US" sz="2000">
              <a:solidFill>
                <a:schemeClr val="bg1"/>
              </a:solidFill>
              <a:latin typeface="+mn-lt"/>
            </a:endParaRPr>
          </a:p>
          <a:p>
            <a:pPr marL="115971" indent="0">
              <a:buNone/>
            </a:pPr>
            <a:r>
              <a:rPr lang="en-US" sz="2000">
                <a:solidFill>
                  <a:schemeClr val="bg1"/>
                </a:solidFill>
                <a:latin typeface="+mn-lt"/>
              </a:rPr>
              <a:t>Ways to cope:</a:t>
            </a:r>
          </a:p>
          <a:p>
            <a:r>
              <a:rPr lang="en-US" sz="2000">
                <a:solidFill>
                  <a:schemeClr val="bg1"/>
                </a:solidFill>
                <a:latin typeface="+mn-lt"/>
              </a:rPr>
              <a:t>Talk about incident</a:t>
            </a:r>
          </a:p>
          <a:p>
            <a:r>
              <a:rPr lang="en-US" sz="2000">
                <a:solidFill>
                  <a:schemeClr val="bg1"/>
                </a:solidFill>
                <a:latin typeface="+mn-lt"/>
              </a:rPr>
              <a:t>Spend extra time </a:t>
            </a:r>
            <a:r>
              <a:rPr lang="en-US" sz="2000" dirty="0">
                <a:solidFill>
                  <a:schemeClr val="bg1"/>
                </a:solidFill>
                <a:latin typeface="+mn-lt"/>
              </a:rPr>
              <a:t>with </a:t>
            </a:r>
            <a:r>
              <a:rPr lang="en-US" sz="2000">
                <a:solidFill>
                  <a:schemeClr val="bg1"/>
                </a:solidFill>
                <a:latin typeface="+mn-lt"/>
              </a:rPr>
              <a:t>loved ones</a:t>
            </a:r>
          </a:p>
          <a:p>
            <a:r>
              <a:rPr lang="en-US" sz="2000">
                <a:solidFill>
                  <a:schemeClr val="bg1"/>
                </a:solidFill>
                <a:latin typeface="+mn-lt"/>
              </a:rPr>
              <a:t>Turn off media coverage</a:t>
            </a:r>
          </a:p>
          <a:p>
            <a:pPr marL="115971" indent="0">
              <a:buNone/>
            </a:pPr>
            <a:endParaRPr lang="en-US" sz="2000">
              <a:solidFill>
                <a:schemeClr val="bg1"/>
              </a:solidFill>
              <a:latin typeface="+mn-lt"/>
            </a:endParaRPr>
          </a:p>
        </p:txBody>
      </p:sp>
    </p:spTree>
    <p:custDataLst>
      <p:tags r:id="rId1"/>
    </p:custDataLst>
    <p:extLst>
      <p:ext uri="{BB962C8B-B14F-4D97-AF65-F5344CB8AC3E}">
        <p14:creationId xmlns:p14="http://schemas.microsoft.com/office/powerpoint/2010/main" val="932557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ADEB9-DE42-09F5-EEEB-336DFB09FE22}"/>
              </a:ext>
            </a:extLst>
          </p:cNvPr>
          <p:cNvSpPr>
            <a:spLocks noGrp="1"/>
          </p:cNvSpPr>
          <p:nvPr>
            <p:ph type="title"/>
          </p:nvPr>
        </p:nvSpPr>
        <p:spPr/>
        <p:txBody>
          <a:bodyPr/>
          <a:lstStyle/>
          <a:p>
            <a:r>
              <a:rPr lang="en-US"/>
              <a:t>Questions/Feedback</a:t>
            </a:r>
          </a:p>
        </p:txBody>
      </p:sp>
      <p:pic>
        <p:nvPicPr>
          <p:cNvPr id="5" name="Picture 4" descr="A white person holding a question mark sign&#10;&#10;Description automatically generated">
            <a:extLst>
              <a:ext uri="{FF2B5EF4-FFF2-40B4-BE49-F238E27FC236}">
                <a16:creationId xmlns:a16="http://schemas.microsoft.com/office/drawing/2014/main" id="{24C019D4-F437-DD48-8D3E-1EA822D84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1750" y="1924050"/>
            <a:ext cx="4508500" cy="3009900"/>
          </a:xfrm>
          <a:prstGeom prst="rect">
            <a:avLst/>
          </a:prstGeom>
        </p:spPr>
      </p:pic>
    </p:spTree>
    <p:custDataLst>
      <p:tags r:id="rId1"/>
    </p:custDataLst>
    <p:extLst>
      <p:ext uri="{BB962C8B-B14F-4D97-AF65-F5344CB8AC3E}">
        <p14:creationId xmlns:p14="http://schemas.microsoft.com/office/powerpoint/2010/main" val="1135678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9732C7-DD3A-E5DC-D24E-F26515595E29}"/>
              </a:ext>
            </a:extLst>
          </p:cNvPr>
          <p:cNvSpPr>
            <a:spLocks noGrp="1"/>
          </p:cNvSpPr>
          <p:nvPr>
            <p:ph type="body" sz="quarter" idx="10"/>
          </p:nvPr>
        </p:nvSpPr>
        <p:spPr/>
        <p:txBody>
          <a:bodyPr/>
          <a:lstStyle/>
          <a:p>
            <a:r>
              <a:rPr lang="en-US"/>
              <a:t>Types: 1</a:t>
            </a:r>
            <a:r>
              <a:rPr lang="en-US" sz="2400" dirty="0"/>
              <a:t>—</a:t>
            </a:r>
            <a:r>
              <a:rPr lang="en-US"/>
              <a:t>criminals, 2</a:t>
            </a:r>
            <a:r>
              <a:rPr lang="en-US" sz="2400" dirty="0"/>
              <a:t>—</a:t>
            </a:r>
            <a:r>
              <a:rPr lang="en-US"/>
              <a:t>customers/clients, 3</a:t>
            </a:r>
            <a:r>
              <a:rPr lang="en-US" sz="2400" dirty="0"/>
              <a:t>—</a:t>
            </a:r>
            <a:r>
              <a:rPr lang="en-US"/>
              <a:t>employees, 4</a:t>
            </a:r>
            <a:r>
              <a:rPr lang="en-US" sz="2400" dirty="0"/>
              <a:t>—</a:t>
            </a:r>
            <a:r>
              <a:rPr lang="en-US"/>
              <a:t>personal to victim</a:t>
            </a:r>
          </a:p>
          <a:p>
            <a:r>
              <a:rPr lang="en-US"/>
              <a:t>Risk factors: high likelihood</a:t>
            </a:r>
            <a:r>
              <a:rPr lang="en-US" sz="2400" dirty="0"/>
              <a:t>—</a:t>
            </a:r>
            <a:r>
              <a:rPr lang="en-US"/>
              <a:t>working with public, alone, at night; </a:t>
            </a:r>
            <a:r>
              <a:rPr lang="en-US" dirty="0"/>
              <a:t>increased </a:t>
            </a:r>
            <a:r>
              <a:rPr lang="en-US"/>
              <a:t>severity</a:t>
            </a:r>
            <a:r>
              <a:rPr lang="en-US" sz="2400" dirty="0"/>
              <a:t>—</a:t>
            </a:r>
            <a:r>
              <a:rPr lang="en-US"/>
              <a:t>inadequate security, unrestricted movement, </a:t>
            </a:r>
            <a:r>
              <a:rPr lang="en-US" dirty="0"/>
              <a:t>ineffective</a:t>
            </a:r>
            <a:r>
              <a:rPr lang="en-US"/>
              <a:t> warning procedures</a:t>
            </a:r>
          </a:p>
          <a:p>
            <a:r>
              <a:rPr lang="en-US"/>
              <a:t>Controls: security cameras, alarms, controlled access, adequate lighting, reporting behavior, conflict resolution techniques, “buddy” system</a:t>
            </a:r>
          </a:p>
          <a:p>
            <a:r>
              <a:rPr lang="en-US"/>
              <a:t>Signs: bullying, disrespectful, uncooperative, and/or verbally abusive; escalation: argumentative, steals property, threats</a:t>
            </a:r>
          </a:p>
          <a:p>
            <a:r>
              <a:rPr lang="en-US"/>
              <a:t>Defuse: remain calm, show respect, focus on problem</a:t>
            </a:r>
          </a:p>
          <a:p>
            <a:r>
              <a:rPr lang="en-US"/>
              <a:t>Respond: leave area, call 911, report, cooperate with investigation, Violent Incident Log, receive counseling</a:t>
            </a:r>
          </a:p>
        </p:txBody>
      </p:sp>
      <p:sp>
        <p:nvSpPr>
          <p:cNvPr id="4" name="Title 3">
            <a:extLst>
              <a:ext uri="{FF2B5EF4-FFF2-40B4-BE49-F238E27FC236}">
                <a16:creationId xmlns:a16="http://schemas.microsoft.com/office/drawing/2014/main" id="{2F086DDF-C8AD-EDE8-7172-C53394EE1483}"/>
              </a:ext>
            </a:extLst>
          </p:cNvPr>
          <p:cNvSpPr>
            <a:spLocks noGrp="1"/>
          </p:cNvSpPr>
          <p:nvPr>
            <p:ph type="title"/>
          </p:nvPr>
        </p:nvSpPr>
        <p:spPr>
          <a:xfrm>
            <a:off x="83127" y="298491"/>
            <a:ext cx="8873837" cy="383216"/>
          </a:xfrm>
        </p:spPr>
        <p:txBody>
          <a:bodyPr/>
          <a:lstStyle/>
          <a:p>
            <a:r>
              <a:rPr lang="en-US"/>
              <a:t>Key Points to Remember</a:t>
            </a:r>
          </a:p>
        </p:txBody>
      </p:sp>
      <p:sp>
        <p:nvSpPr>
          <p:cNvPr id="2" name="Rectangle 1">
            <a:extLst>
              <a:ext uri="{FF2B5EF4-FFF2-40B4-BE49-F238E27FC236}">
                <a16:creationId xmlns:a16="http://schemas.microsoft.com/office/drawing/2014/main" id="{F2FBF501-22BE-73C9-E45F-A15C590CCD7E}"/>
              </a:ext>
            </a:extLst>
          </p:cNvPr>
          <p:cNvSpPr/>
          <p:nvPr/>
        </p:nvSpPr>
        <p:spPr>
          <a:xfrm>
            <a:off x="-9525" y="751429"/>
            <a:ext cx="12252960" cy="9144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a:extLst>
              <a:ext uri="{FF2B5EF4-FFF2-40B4-BE49-F238E27FC236}">
                <a16:creationId xmlns:a16="http://schemas.microsoft.com/office/drawing/2014/main" id="{09736A07-083A-5108-C3F8-BB4005D6CBE5}"/>
              </a:ext>
            </a:extLst>
          </p:cNvPr>
          <p:cNvSpPr/>
          <p:nvPr/>
        </p:nvSpPr>
        <p:spPr>
          <a:xfrm>
            <a:off x="-57751" y="6604635"/>
            <a:ext cx="12252960" cy="9144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custDataLst>
      <p:tags r:id="rId1"/>
    </p:custDataLst>
    <p:extLst>
      <p:ext uri="{BB962C8B-B14F-4D97-AF65-F5344CB8AC3E}">
        <p14:creationId xmlns:p14="http://schemas.microsoft.com/office/powerpoint/2010/main" val="398730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ADEB9-DE42-09F5-EEEB-336DFB09FE22}"/>
              </a:ext>
            </a:extLst>
          </p:cNvPr>
          <p:cNvSpPr>
            <a:spLocks noGrp="1"/>
          </p:cNvSpPr>
          <p:nvPr>
            <p:ph type="title"/>
          </p:nvPr>
        </p:nvSpPr>
        <p:spPr/>
        <p:txBody>
          <a:bodyPr/>
          <a:lstStyle/>
          <a:p>
            <a:r>
              <a:rPr lang="en-US"/>
              <a:t>California Senate Bill No. 553</a:t>
            </a:r>
          </a:p>
        </p:txBody>
      </p:sp>
      <p:sp>
        <p:nvSpPr>
          <p:cNvPr id="5" name="Text Placeholder 4">
            <a:extLst>
              <a:ext uri="{FF2B5EF4-FFF2-40B4-BE49-F238E27FC236}">
                <a16:creationId xmlns:a16="http://schemas.microsoft.com/office/drawing/2014/main" id="{438C1AB9-F96E-B9A9-7441-A98A917C2DBE}"/>
              </a:ext>
            </a:extLst>
          </p:cNvPr>
          <p:cNvSpPr>
            <a:spLocks noGrp="1"/>
          </p:cNvSpPr>
          <p:nvPr>
            <p:ph type="body" sz="quarter" idx="10"/>
          </p:nvPr>
        </p:nvSpPr>
        <p:spPr/>
        <p:txBody>
          <a:bodyPr/>
          <a:lstStyle/>
          <a:p>
            <a:pPr marL="115971" indent="0">
              <a:buNone/>
            </a:pPr>
            <a:r>
              <a:rPr lang="en-US"/>
              <a:t>SB 553:</a:t>
            </a:r>
          </a:p>
          <a:p>
            <a:r>
              <a:rPr lang="en-US"/>
              <a:t>Workplace violence prevention plan</a:t>
            </a:r>
          </a:p>
          <a:p>
            <a:r>
              <a:rPr lang="en-US"/>
              <a:t>Annual training</a:t>
            </a:r>
          </a:p>
          <a:p>
            <a:r>
              <a:rPr lang="en-US"/>
              <a:t>Ongoing hazard inspections</a:t>
            </a:r>
          </a:p>
          <a:p>
            <a:r>
              <a:rPr lang="en-US"/>
              <a:t>Investigate incidents</a:t>
            </a:r>
          </a:p>
          <a:p>
            <a:r>
              <a:rPr lang="en-US"/>
              <a:t>Maintain incident log</a:t>
            </a:r>
          </a:p>
          <a:p>
            <a:pPr marL="115971" indent="0">
              <a:buNone/>
            </a:pPr>
            <a:endParaRPr lang="en-US"/>
          </a:p>
        </p:txBody>
      </p:sp>
      <p:pic>
        <p:nvPicPr>
          <p:cNvPr id="2" name="Picture 1">
            <a:extLst>
              <a:ext uri="{FF2B5EF4-FFF2-40B4-BE49-F238E27FC236}">
                <a16:creationId xmlns:a16="http://schemas.microsoft.com/office/drawing/2014/main" id="{0BAAF89E-8560-4C94-B8F0-50D581B28ECD}"/>
              </a:ext>
            </a:extLst>
          </p:cNvPr>
          <p:cNvPicPr>
            <a:picLocks noChangeAspect="1"/>
          </p:cNvPicPr>
          <p:nvPr/>
        </p:nvPicPr>
        <p:blipFill>
          <a:blip r:embed="rId4">
            <a:extLst>
              <a:ext uri="{28A0092B-C50C-407E-A947-70E740481C1C}">
                <a14:useLocalDpi xmlns:a14="http://schemas.microsoft.com/office/drawing/2010/main" val="0"/>
              </a:ext>
            </a:extLst>
          </a:blip>
          <a:srcRect t="25" b="25"/>
          <a:stretch/>
        </p:blipFill>
        <p:spPr>
          <a:xfrm>
            <a:off x="5774749" y="1376045"/>
            <a:ext cx="6158865" cy="4105910"/>
          </a:xfrm>
          <a:prstGeom prst="rect">
            <a:avLst/>
          </a:prstGeom>
        </p:spPr>
      </p:pic>
    </p:spTree>
    <p:custDataLst>
      <p:tags r:id="rId1"/>
    </p:custDataLst>
    <p:extLst>
      <p:ext uri="{BB962C8B-B14F-4D97-AF65-F5344CB8AC3E}">
        <p14:creationId xmlns:p14="http://schemas.microsoft.com/office/powerpoint/2010/main" val="283364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ADEB9-DE42-09F5-EEEB-336DFB09FE22}"/>
              </a:ext>
            </a:extLst>
          </p:cNvPr>
          <p:cNvSpPr>
            <a:spLocks noGrp="1"/>
          </p:cNvSpPr>
          <p:nvPr>
            <p:ph type="title"/>
          </p:nvPr>
        </p:nvSpPr>
        <p:spPr/>
        <p:txBody>
          <a:bodyPr/>
          <a:lstStyle/>
          <a:p>
            <a:r>
              <a:rPr lang="en-US"/>
              <a:t>What Is Workplace Violence?</a:t>
            </a:r>
          </a:p>
        </p:txBody>
      </p:sp>
      <p:sp>
        <p:nvSpPr>
          <p:cNvPr id="5" name="Text Placeholder 4">
            <a:extLst>
              <a:ext uri="{FF2B5EF4-FFF2-40B4-BE49-F238E27FC236}">
                <a16:creationId xmlns:a16="http://schemas.microsoft.com/office/drawing/2014/main" id="{438C1AB9-F96E-B9A9-7441-A98A917C2DBE}"/>
              </a:ext>
            </a:extLst>
          </p:cNvPr>
          <p:cNvSpPr>
            <a:spLocks noGrp="1"/>
          </p:cNvSpPr>
          <p:nvPr>
            <p:ph type="body" sz="quarter" idx="10"/>
          </p:nvPr>
        </p:nvSpPr>
        <p:spPr/>
        <p:txBody>
          <a:bodyPr/>
          <a:lstStyle/>
          <a:p>
            <a:pPr marL="115971" indent="0">
              <a:buNone/>
            </a:pPr>
            <a:r>
              <a:rPr lang="en-US"/>
              <a:t>Any act of violence or threat of violence at the workplace</a:t>
            </a:r>
            <a:r>
              <a:rPr lang="en-US" dirty="0"/>
              <a:t>,</a:t>
            </a:r>
            <a:r>
              <a:rPr lang="en-US"/>
              <a:t> including:</a:t>
            </a:r>
          </a:p>
          <a:p>
            <a:r>
              <a:rPr lang="en-US"/>
              <a:t>The threat or use of physical force against an employee</a:t>
            </a:r>
          </a:p>
          <a:p>
            <a:r>
              <a:rPr lang="en-US"/>
              <a:t>An incident involving the threat or use of a firearm or </a:t>
            </a:r>
            <a:r>
              <a:rPr lang="en-US" dirty="0"/>
              <a:t>another </a:t>
            </a:r>
            <a:r>
              <a:rPr lang="en-US"/>
              <a:t>dangerous weapon</a:t>
            </a:r>
          </a:p>
          <a:p>
            <a:pPr marL="115971" indent="0">
              <a:buNone/>
            </a:pPr>
            <a:endParaRPr lang="en-US"/>
          </a:p>
          <a:p>
            <a:pPr marL="115971" indent="0">
              <a:buNone/>
            </a:pPr>
            <a:r>
              <a:rPr lang="en-US"/>
              <a:t>Does not include lawful acts of self-defense or</a:t>
            </a:r>
            <a:r>
              <a:rPr lang="en-US" dirty="0"/>
              <a:t> the</a:t>
            </a:r>
            <a:r>
              <a:rPr lang="en-US"/>
              <a:t> defense of others</a:t>
            </a:r>
          </a:p>
        </p:txBody>
      </p:sp>
      <p:pic>
        <p:nvPicPr>
          <p:cNvPr id="2" name="Picture 1" descr="A group of people having a discussion&#10;&#10;Description automatically generated with medium confidence">
            <a:extLst>
              <a:ext uri="{FF2B5EF4-FFF2-40B4-BE49-F238E27FC236}">
                <a16:creationId xmlns:a16="http://schemas.microsoft.com/office/drawing/2014/main" id="{0BAAF89E-8560-4C94-B8F0-50D581B28ECD}"/>
              </a:ext>
            </a:extLst>
          </p:cNvPr>
          <p:cNvPicPr>
            <a:picLocks noChangeAspect="1"/>
          </p:cNvPicPr>
          <p:nvPr/>
        </p:nvPicPr>
        <p:blipFill rotWithShape="1">
          <a:blip r:embed="rId4">
            <a:extLst>
              <a:ext uri="{28A0092B-C50C-407E-A947-70E740481C1C}">
                <a14:useLocalDpi xmlns:a14="http://schemas.microsoft.com/office/drawing/2010/main" val="0"/>
              </a:ext>
            </a:extLst>
          </a:blip>
          <a:srcRect l="2020"/>
          <a:stretch/>
        </p:blipFill>
        <p:spPr>
          <a:xfrm>
            <a:off x="5774749" y="1376045"/>
            <a:ext cx="6158865" cy="4105910"/>
          </a:xfrm>
          <a:prstGeom prst="rect">
            <a:avLst/>
          </a:prstGeom>
        </p:spPr>
      </p:pic>
    </p:spTree>
    <p:custDataLst>
      <p:tags r:id="rId1"/>
    </p:custDataLst>
    <p:extLst>
      <p:ext uri="{BB962C8B-B14F-4D97-AF65-F5344CB8AC3E}">
        <p14:creationId xmlns:p14="http://schemas.microsoft.com/office/powerpoint/2010/main" val="272469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02B1EFBA-9520-6D31-8F41-4E7012836C81}"/>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3338945" y="774507"/>
            <a:ext cx="8853055" cy="59049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C1BF938-1EB2-ED2C-984F-018D3AAB8829}"/>
              </a:ext>
            </a:extLst>
          </p:cNvPr>
          <p:cNvSpPr>
            <a:spLocks noGrp="1"/>
          </p:cNvSpPr>
          <p:nvPr>
            <p:ph type="title"/>
          </p:nvPr>
        </p:nvSpPr>
        <p:spPr/>
        <p:txBody>
          <a:bodyPr/>
          <a:lstStyle/>
          <a:p>
            <a:r>
              <a:rPr lang="en-US"/>
              <a:t>Workplace Violence Terms</a:t>
            </a:r>
          </a:p>
        </p:txBody>
      </p:sp>
      <p:pic>
        <p:nvPicPr>
          <p:cNvPr id="5" name="Picture 4" descr="A black rectangular object&#10;&#10;Description automatically generated">
            <a:extLst>
              <a:ext uri="{FF2B5EF4-FFF2-40B4-BE49-F238E27FC236}">
                <a16:creationId xmlns:a16="http://schemas.microsoft.com/office/drawing/2014/main" id="{A3B0C1C3-1B9E-0B39-80DB-547A1952E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74506"/>
            <a:ext cx="4555675" cy="5897879"/>
          </a:xfrm>
          <a:prstGeom prst="rect">
            <a:avLst/>
          </a:prstGeom>
        </p:spPr>
      </p:pic>
      <p:sp>
        <p:nvSpPr>
          <p:cNvPr id="6" name="Text Placeholder 4">
            <a:extLst>
              <a:ext uri="{FF2B5EF4-FFF2-40B4-BE49-F238E27FC236}">
                <a16:creationId xmlns:a16="http://schemas.microsoft.com/office/drawing/2014/main" id="{522B8365-9A60-0850-BF3A-3B1BBE40288F}"/>
              </a:ext>
            </a:extLst>
          </p:cNvPr>
          <p:cNvSpPr>
            <a:spLocks noGrp="1"/>
          </p:cNvSpPr>
          <p:nvPr>
            <p:ph type="body" sz="quarter" idx="10"/>
          </p:nvPr>
        </p:nvSpPr>
        <p:spPr>
          <a:xfrm>
            <a:off x="248504" y="1277018"/>
            <a:ext cx="3830199" cy="5267412"/>
          </a:xfrm>
        </p:spPr>
        <p:txBody>
          <a:bodyPr/>
          <a:lstStyle/>
          <a:p>
            <a:r>
              <a:rPr lang="en-US" sz="2000">
                <a:solidFill>
                  <a:schemeClr val="bg1"/>
                </a:solidFill>
                <a:latin typeface="+mn-lt"/>
              </a:rPr>
              <a:t>Emergency: unanticipated, </a:t>
            </a:r>
            <a:r>
              <a:rPr lang="en-US" sz="2000" dirty="0">
                <a:solidFill>
                  <a:schemeClr val="bg1"/>
                </a:solidFill>
                <a:latin typeface="+mn-lt"/>
              </a:rPr>
              <a:t>poses </a:t>
            </a:r>
            <a:r>
              <a:rPr lang="en-US" sz="2000">
                <a:solidFill>
                  <a:schemeClr val="bg1"/>
                </a:solidFill>
                <a:latin typeface="+mn-lt"/>
              </a:rPr>
              <a:t>risk of significant injuries to employees </a:t>
            </a:r>
          </a:p>
          <a:p>
            <a:r>
              <a:rPr lang="en-US" sz="2000">
                <a:solidFill>
                  <a:schemeClr val="bg1"/>
                </a:solidFill>
                <a:latin typeface="+mn-lt"/>
              </a:rPr>
              <a:t>Engineering controls: </a:t>
            </a:r>
            <a:r>
              <a:rPr lang="en-US" sz="2000" dirty="0">
                <a:solidFill>
                  <a:schemeClr val="bg1"/>
                </a:solidFill>
                <a:latin typeface="+mn-lt"/>
              </a:rPr>
              <a:t>remove </a:t>
            </a:r>
            <a:r>
              <a:rPr lang="en-US" sz="2000">
                <a:solidFill>
                  <a:schemeClr val="bg1"/>
                </a:solidFill>
                <a:latin typeface="+mn-lt"/>
              </a:rPr>
              <a:t>hazard or </a:t>
            </a:r>
            <a:r>
              <a:rPr lang="en-US" sz="2000" dirty="0">
                <a:solidFill>
                  <a:schemeClr val="bg1"/>
                </a:solidFill>
                <a:latin typeface="+mn-lt"/>
              </a:rPr>
              <a:t>create</a:t>
            </a:r>
            <a:r>
              <a:rPr lang="en-US" sz="2000">
                <a:solidFill>
                  <a:schemeClr val="bg1"/>
                </a:solidFill>
                <a:latin typeface="+mn-lt"/>
              </a:rPr>
              <a:t> barrier</a:t>
            </a:r>
          </a:p>
          <a:p>
            <a:r>
              <a:rPr lang="en-US" sz="2000">
                <a:solidFill>
                  <a:schemeClr val="bg1"/>
                </a:solidFill>
                <a:latin typeface="+mn-lt"/>
              </a:rPr>
              <a:t>Log: violent incident log</a:t>
            </a:r>
          </a:p>
          <a:p>
            <a:r>
              <a:rPr lang="en-US" sz="2000">
                <a:solidFill>
                  <a:schemeClr val="bg1"/>
                </a:solidFill>
                <a:latin typeface="+mn-lt"/>
              </a:rPr>
              <a:t>Plan: workplace violence prevention plan</a:t>
            </a:r>
          </a:p>
          <a:p>
            <a:r>
              <a:rPr lang="en-US" sz="2000">
                <a:solidFill>
                  <a:schemeClr val="bg1"/>
                </a:solidFill>
                <a:latin typeface="+mn-lt"/>
              </a:rPr>
              <a:t>Threat of violence: statement that conveys intent to cause harm</a:t>
            </a:r>
          </a:p>
          <a:p>
            <a:r>
              <a:rPr lang="en-US" sz="2000">
                <a:solidFill>
                  <a:schemeClr val="bg1"/>
                </a:solidFill>
                <a:latin typeface="+mn-lt"/>
              </a:rPr>
              <a:t>Work practice controls: rules to reduce hazards</a:t>
            </a:r>
          </a:p>
        </p:txBody>
      </p:sp>
    </p:spTree>
    <p:custDataLst>
      <p:tags r:id="rId1"/>
    </p:custDataLst>
    <p:extLst>
      <p:ext uri="{BB962C8B-B14F-4D97-AF65-F5344CB8AC3E}">
        <p14:creationId xmlns:p14="http://schemas.microsoft.com/office/powerpoint/2010/main" val="146226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BC166-EFC6-CCFD-8FC9-C3B35D5ADA0D}"/>
            </a:ext>
          </a:extLst>
        </p:cNvPr>
        <p:cNvGrpSpPr/>
        <p:nvPr/>
      </p:nvGrpSpPr>
      <p:grpSpPr>
        <a:xfrm>
          <a:off x="0" y="0"/>
          <a:ext cx="0" cy="0"/>
          <a:chOff x="0" y="0"/>
          <a:chExt cx="0" cy="0"/>
        </a:xfrm>
      </p:grpSpPr>
      <p:pic>
        <p:nvPicPr>
          <p:cNvPr id="2" name="Picture 2" descr="Violence prevention">
            <a:extLst>
              <a:ext uri="{FF2B5EF4-FFF2-40B4-BE49-F238E27FC236}">
                <a16:creationId xmlns:a16="http://schemas.microsoft.com/office/drawing/2014/main" id="{037A099F-C211-34B3-E9E8-ADDE07B012F2}"/>
              </a:ext>
            </a:extLst>
          </p:cNvPr>
          <p:cNvPicPr>
            <a:picLocks noChangeAspect="1" noChangeArrowheads="1"/>
          </p:cNvPicPr>
          <p:nvPr/>
        </p:nvPicPr>
        <p:blipFill>
          <a:blip r:embed="rId4">
            <a:alphaModFix amt="88000"/>
            <a:extLst>
              <a:ext uri="{28A0092B-C50C-407E-A947-70E740481C1C}">
                <a14:useLocalDpi xmlns:a14="http://schemas.microsoft.com/office/drawing/2010/main" val="0"/>
              </a:ext>
            </a:extLst>
          </a:blip>
          <a:srcRect/>
          <a:stretch>
            <a:fillRect/>
          </a:stretch>
        </p:blipFill>
        <p:spPr bwMode="auto">
          <a:xfrm>
            <a:off x="4188054" y="1019136"/>
            <a:ext cx="8003946" cy="533863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B1F94EB-43B5-3E57-82A3-26AF81E8367A}"/>
              </a:ext>
            </a:extLst>
          </p:cNvPr>
          <p:cNvSpPr>
            <a:spLocks noGrp="1"/>
          </p:cNvSpPr>
          <p:nvPr>
            <p:ph type="title"/>
          </p:nvPr>
        </p:nvSpPr>
        <p:spPr/>
        <p:txBody>
          <a:bodyPr/>
          <a:lstStyle/>
          <a:p>
            <a:r>
              <a:rPr lang="en-US"/>
              <a:t>Workplace Violence Prevention Plan</a:t>
            </a:r>
          </a:p>
        </p:txBody>
      </p:sp>
      <p:sp>
        <p:nvSpPr>
          <p:cNvPr id="10" name="Rectangle 9">
            <a:extLst>
              <a:ext uri="{FF2B5EF4-FFF2-40B4-BE49-F238E27FC236}">
                <a16:creationId xmlns:a16="http://schemas.microsoft.com/office/drawing/2014/main" id="{0AEA4DAA-F9DC-2B45-E809-DB334068500D}"/>
              </a:ext>
            </a:extLst>
          </p:cNvPr>
          <p:cNvSpPr/>
          <p:nvPr/>
        </p:nvSpPr>
        <p:spPr>
          <a:xfrm>
            <a:off x="-9525" y="751429"/>
            <a:ext cx="12252960" cy="9144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BA75350F-83B7-7A6D-37E1-C51B240C6FAF}"/>
              </a:ext>
            </a:extLst>
          </p:cNvPr>
          <p:cNvSpPr/>
          <p:nvPr/>
        </p:nvSpPr>
        <p:spPr>
          <a:xfrm>
            <a:off x="-57751" y="6604635"/>
            <a:ext cx="12252960" cy="9144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Text Placeholder 1">
            <a:extLst>
              <a:ext uri="{FF2B5EF4-FFF2-40B4-BE49-F238E27FC236}">
                <a16:creationId xmlns:a16="http://schemas.microsoft.com/office/drawing/2014/main" id="{45E1968D-D2B9-8B67-204B-E1B50184676D}"/>
              </a:ext>
            </a:extLst>
          </p:cNvPr>
          <p:cNvSpPr>
            <a:spLocks noGrp="1"/>
          </p:cNvSpPr>
          <p:nvPr>
            <p:ph type="body" sz="quarter" idx="10"/>
          </p:nvPr>
        </p:nvSpPr>
        <p:spPr>
          <a:xfrm>
            <a:off x="-350728" y="990152"/>
            <a:ext cx="4511842" cy="648034"/>
          </a:xfrm>
          <a:prstGeom prst="roundRect">
            <a:avLst>
              <a:gd name="adj" fmla="val 50000"/>
            </a:avLst>
          </a:prstGeom>
          <a:solidFill>
            <a:schemeClr val="tx1">
              <a:lumMod val="75000"/>
              <a:lumOff val="25000"/>
            </a:schemeClr>
          </a:solidFill>
          <a:ln w="28575">
            <a:noFill/>
          </a:ln>
        </p:spPr>
        <p:txBody>
          <a:bodyPr lIns="548640" anchor="ctr"/>
          <a:lstStyle/>
          <a:p>
            <a:pPr marL="115971" indent="0">
              <a:buNone/>
            </a:pPr>
            <a:r>
              <a:rPr lang="en-US" sz="2400" b="1">
                <a:solidFill>
                  <a:schemeClr val="bg1"/>
                </a:solidFill>
              </a:rPr>
              <a:t>Hazard assessment</a:t>
            </a:r>
          </a:p>
        </p:txBody>
      </p:sp>
      <p:sp>
        <p:nvSpPr>
          <p:cNvPr id="17" name="Text Placeholder 1">
            <a:extLst>
              <a:ext uri="{FF2B5EF4-FFF2-40B4-BE49-F238E27FC236}">
                <a16:creationId xmlns:a16="http://schemas.microsoft.com/office/drawing/2014/main" id="{6FA47FAA-4D35-1302-C791-C01A415B6AA9}"/>
              </a:ext>
            </a:extLst>
          </p:cNvPr>
          <p:cNvSpPr txBox="1">
            <a:spLocks/>
          </p:cNvSpPr>
          <p:nvPr/>
        </p:nvSpPr>
        <p:spPr>
          <a:xfrm>
            <a:off x="-350728" y="1772684"/>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Work practices</a:t>
            </a:r>
          </a:p>
        </p:txBody>
      </p:sp>
      <p:sp>
        <p:nvSpPr>
          <p:cNvPr id="18" name="Text Placeholder 1">
            <a:extLst>
              <a:ext uri="{FF2B5EF4-FFF2-40B4-BE49-F238E27FC236}">
                <a16:creationId xmlns:a16="http://schemas.microsoft.com/office/drawing/2014/main" id="{D6F20D70-456B-1286-5778-2F721E3E76CB}"/>
              </a:ext>
            </a:extLst>
          </p:cNvPr>
          <p:cNvSpPr txBox="1">
            <a:spLocks/>
          </p:cNvSpPr>
          <p:nvPr/>
        </p:nvSpPr>
        <p:spPr>
          <a:xfrm>
            <a:off x="-350728" y="2555216"/>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Incident response</a:t>
            </a:r>
          </a:p>
        </p:txBody>
      </p:sp>
      <p:sp>
        <p:nvSpPr>
          <p:cNvPr id="19" name="Text Placeholder 1">
            <a:extLst>
              <a:ext uri="{FF2B5EF4-FFF2-40B4-BE49-F238E27FC236}">
                <a16:creationId xmlns:a16="http://schemas.microsoft.com/office/drawing/2014/main" id="{2B25A269-6B40-ACA0-78F6-E014CA149155}"/>
              </a:ext>
            </a:extLst>
          </p:cNvPr>
          <p:cNvSpPr txBox="1">
            <a:spLocks/>
          </p:cNvSpPr>
          <p:nvPr/>
        </p:nvSpPr>
        <p:spPr>
          <a:xfrm>
            <a:off x="-350728" y="3337748"/>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Training</a:t>
            </a:r>
          </a:p>
        </p:txBody>
      </p:sp>
      <p:sp>
        <p:nvSpPr>
          <p:cNvPr id="20" name="Text Placeholder 1">
            <a:extLst>
              <a:ext uri="{FF2B5EF4-FFF2-40B4-BE49-F238E27FC236}">
                <a16:creationId xmlns:a16="http://schemas.microsoft.com/office/drawing/2014/main" id="{00B9A7BB-3701-0C5D-3902-CEC15EA7AB58}"/>
              </a:ext>
            </a:extLst>
          </p:cNvPr>
          <p:cNvSpPr txBox="1">
            <a:spLocks/>
          </p:cNvSpPr>
          <p:nvPr/>
        </p:nvSpPr>
        <p:spPr>
          <a:xfrm>
            <a:off x="-350728" y="4120280"/>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Recordkeeping</a:t>
            </a:r>
          </a:p>
        </p:txBody>
      </p:sp>
    </p:spTree>
    <p:custDataLst>
      <p:tags r:id="rId1"/>
    </p:custDataLst>
    <p:extLst>
      <p:ext uri="{BB962C8B-B14F-4D97-AF65-F5344CB8AC3E}">
        <p14:creationId xmlns:p14="http://schemas.microsoft.com/office/powerpoint/2010/main" val="43053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BC166-EFC6-CCFD-8FC9-C3B35D5ADA0D}"/>
            </a:ext>
          </a:extLst>
        </p:cNvPr>
        <p:cNvGrpSpPr/>
        <p:nvPr/>
      </p:nvGrpSpPr>
      <p:grpSpPr>
        <a:xfrm>
          <a:off x="0" y="0"/>
          <a:ext cx="0" cy="0"/>
          <a:chOff x="0" y="0"/>
          <a:chExt cx="0" cy="0"/>
        </a:xfrm>
      </p:grpSpPr>
      <p:pic>
        <p:nvPicPr>
          <p:cNvPr id="4100" name="Picture 4">
            <a:extLst>
              <a:ext uri="{FF2B5EF4-FFF2-40B4-BE49-F238E27FC236}">
                <a16:creationId xmlns:a16="http://schemas.microsoft.com/office/drawing/2014/main" id="{7924F140-FE04-5EB8-7745-4B3D43C157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0" r="11515"/>
          <a:stretch/>
        </p:blipFill>
        <p:spPr bwMode="auto">
          <a:xfrm>
            <a:off x="4651479" y="847175"/>
            <a:ext cx="7540521" cy="57713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B1F94EB-43B5-3E57-82A3-26AF81E8367A}"/>
              </a:ext>
            </a:extLst>
          </p:cNvPr>
          <p:cNvSpPr>
            <a:spLocks noGrp="1"/>
          </p:cNvSpPr>
          <p:nvPr>
            <p:ph type="title"/>
          </p:nvPr>
        </p:nvSpPr>
        <p:spPr/>
        <p:txBody>
          <a:bodyPr/>
          <a:lstStyle/>
          <a:p>
            <a:r>
              <a:rPr lang="en-US"/>
              <a:t>Workplace Violence Prevention Plan</a:t>
            </a:r>
          </a:p>
        </p:txBody>
      </p:sp>
      <p:pic>
        <p:nvPicPr>
          <p:cNvPr id="5" name="Picture 4" descr="A black and white gradient&#10;&#10;Description automatically generated">
            <a:extLst>
              <a:ext uri="{FF2B5EF4-FFF2-40B4-BE49-F238E27FC236}">
                <a16:creationId xmlns:a16="http://schemas.microsoft.com/office/drawing/2014/main" id="{A89C0C17-79C9-E2B3-DA56-0C2CFF705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2696" y="788200"/>
            <a:ext cx="3841319" cy="5889325"/>
          </a:xfrm>
          <a:prstGeom prst="rect">
            <a:avLst/>
          </a:prstGeom>
        </p:spPr>
      </p:pic>
      <p:sp>
        <p:nvSpPr>
          <p:cNvPr id="10" name="Rectangle 9">
            <a:extLst>
              <a:ext uri="{FF2B5EF4-FFF2-40B4-BE49-F238E27FC236}">
                <a16:creationId xmlns:a16="http://schemas.microsoft.com/office/drawing/2014/main" id="{0AEA4DAA-F9DC-2B45-E809-DB334068500D}"/>
              </a:ext>
            </a:extLst>
          </p:cNvPr>
          <p:cNvSpPr/>
          <p:nvPr/>
        </p:nvSpPr>
        <p:spPr>
          <a:xfrm>
            <a:off x="-9525" y="751429"/>
            <a:ext cx="12252960" cy="9144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BA75350F-83B7-7A6D-37E1-C51B240C6FAF}"/>
              </a:ext>
            </a:extLst>
          </p:cNvPr>
          <p:cNvSpPr/>
          <p:nvPr/>
        </p:nvSpPr>
        <p:spPr>
          <a:xfrm>
            <a:off x="-57751" y="6604635"/>
            <a:ext cx="12252960" cy="9144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Text Placeholder 1">
            <a:extLst>
              <a:ext uri="{FF2B5EF4-FFF2-40B4-BE49-F238E27FC236}">
                <a16:creationId xmlns:a16="http://schemas.microsoft.com/office/drawing/2014/main" id="{45E1968D-D2B9-8B67-204B-E1B50184676D}"/>
              </a:ext>
            </a:extLst>
          </p:cNvPr>
          <p:cNvSpPr>
            <a:spLocks noGrp="1"/>
          </p:cNvSpPr>
          <p:nvPr>
            <p:ph type="body" sz="quarter" idx="10"/>
          </p:nvPr>
        </p:nvSpPr>
        <p:spPr>
          <a:xfrm>
            <a:off x="-350728" y="990152"/>
            <a:ext cx="4511842" cy="648034"/>
          </a:xfrm>
          <a:prstGeom prst="roundRect">
            <a:avLst>
              <a:gd name="adj" fmla="val 50000"/>
            </a:avLst>
          </a:prstGeom>
          <a:solidFill>
            <a:srgbClr val="287A7C"/>
          </a:solidFill>
          <a:ln w="28575">
            <a:solidFill>
              <a:srgbClr val="005257"/>
            </a:solidFill>
          </a:ln>
        </p:spPr>
        <p:txBody>
          <a:bodyPr lIns="548640" anchor="ctr"/>
          <a:lstStyle/>
          <a:p>
            <a:pPr marL="115971" indent="0">
              <a:buNone/>
            </a:pPr>
            <a:r>
              <a:rPr lang="en-US" sz="2400" b="1">
                <a:solidFill>
                  <a:schemeClr val="bg1"/>
                </a:solidFill>
              </a:rPr>
              <a:t>Hazard assessment</a:t>
            </a:r>
          </a:p>
        </p:txBody>
      </p:sp>
      <p:sp>
        <p:nvSpPr>
          <p:cNvPr id="17" name="Text Placeholder 1">
            <a:extLst>
              <a:ext uri="{FF2B5EF4-FFF2-40B4-BE49-F238E27FC236}">
                <a16:creationId xmlns:a16="http://schemas.microsoft.com/office/drawing/2014/main" id="{6FA47FAA-4D35-1302-C791-C01A415B6AA9}"/>
              </a:ext>
            </a:extLst>
          </p:cNvPr>
          <p:cNvSpPr txBox="1">
            <a:spLocks/>
          </p:cNvSpPr>
          <p:nvPr/>
        </p:nvSpPr>
        <p:spPr>
          <a:xfrm>
            <a:off x="-350728" y="1772684"/>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Work practices</a:t>
            </a:r>
          </a:p>
        </p:txBody>
      </p:sp>
      <p:sp>
        <p:nvSpPr>
          <p:cNvPr id="18" name="Text Placeholder 1">
            <a:extLst>
              <a:ext uri="{FF2B5EF4-FFF2-40B4-BE49-F238E27FC236}">
                <a16:creationId xmlns:a16="http://schemas.microsoft.com/office/drawing/2014/main" id="{D6F20D70-456B-1286-5778-2F721E3E76CB}"/>
              </a:ext>
            </a:extLst>
          </p:cNvPr>
          <p:cNvSpPr txBox="1">
            <a:spLocks/>
          </p:cNvSpPr>
          <p:nvPr/>
        </p:nvSpPr>
        <p:spPr>
          <a:xfrm>
            <a:off x="-350728" y="2555216"/>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Incident response</a:t>
            </a:r>
          </a:p>
        </p:txBody>
      </p:sp>
      <p:sp>
        <p:nvSpPr>
          <p:cNvPr id="19" name="Text Placeholder 1">
            <a:extLst>
              <a:ext uri="{FF2B5EF4-FFF2-40B4-BE49-F238E27FC236}">
                <a16:creationId xmlns:a16="http://schemas.microsoft.com/office/drawing/2014/main" id="{2B25A269-6B40-ACA0-78F6-E014CA149155}"/>
              </a:ext>
            </a:extLst>
          </p:cNvPr>
          <p:cNvSpPr txBox="1">
            <a:spLocks/>
          </p:cNvSpPr>
          <p:nvPr/>
        </p:nvSpPr>
        <p:spPr>
          <a:xfrm>
            <a:off x="-350728" y="3337748"/>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Training</a:t>
            </a:r>
          </a:p>
        </p:txBody>
      </p:sp>
      <p:sp>
        <p:nvSpPr>
          <p:cNvPr id="20" name="Text Placeholder 1">
            <a:extLst>
              <a:ext uri="{FF2B5EF4-FFF2-40B4-BE49-F238E27FC236}">
                <a16:creationId xmlns:a16="http://schemas.microsoft.com/office/drawing/2014/main" id="{00B9A7BB-3701-0C5D-3902-CEC15EA7AB58}"/>
              </a:ext>
            </a:extLst>
          </p:cNvPr>
          <p:cNvSpPr txBox="1">
            <a:spLocks/>
          </p:cNvSpPr>
          <p:nvPr/>
        </p:nvSpPr>
        <p:spPr>
          <a:xfrm>
            <a:off x="-350728" y="4120280"/>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Recordkeeping</a:t>
            </a:r>
          </a:p>
        </p:txBody>
      </p:sp>
      <p:sp>
        <p:nvSpPr>
          <p:cNvPr id="23" name="Rectangle 22">
            <a:extLst>
              <a:ext uri="{FF2B5EF4-FFF2-40B4-BE49-F238E27FC236}">
                <a16:creationId xmlns:a16="http://schemas.microsoft.com/office/drawing/2014/main" id="{A2C1D137-E160-D16C-D27D-B416D69A8BCD}"/>
              </a:ext>
            </a:extLst>
          </p:cNvPr>
          <p:cNvSpPr/>
          <p:nvPr/>
        </p:nvSpPr>
        <p:spPr>
          <a:xfrm>
            <a:off x="4241191" y="1002615"/>
            <a:ext cx="4694992" cy="132084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pPr marL="342900" indent="-342900">
              <a:buFont typeface="Arial" panose="020B0604020202020204" pitchFamily="34" charset="0"/>
              <a:buChar char="•"/>
            </a:pPr>
            <a:r>
              <a:rPr lang="en-US" sz="2000">
                <a:solidFill>
                  <a:srgbClr val="262626"/>
                </a:solidFill>
                <a:latin typeface="Articulate" panose="02000503040000020004" pitchFamily="2" charset="0"/>
              </a:rPr>
              <a:t>Records review</a:t>
            </a:r>
          </a:p>
          <a:p>
            <a:pPr marL="342900" indent="-342900">
              <a:buFont typeface="Arial" panose="020B0604020202020204" pitchFamily="34" charset="0"/>
              <a:buChar char="•"/>
            </a:pPr>
            <a:r>
              <a:rPr lang="en-US" sz="2000">
                <a:solidFill>
                  <a:srgbClr val="262626"/>
                </a:solidFill>
                <a:latin typeface="Articulate" panose="02000503040000020004" pitchFamily="2" charset="0"/>
              </a:rPr>
              <a:t>Security analysis</a:t>
            </a:r>
          </a:p>
          <a:p>
            <a:pPr marL="342900" indent="-342900">
              <a:buFont typeface="Arial" panose="020B0604020202020204" pitchFamily="34" charset="0"/>
              <a:buChar char="•"/>
            </a:pPr>
            <a:r>
              <a:rPr lang="en-US" sz="2000">
                <a:solidFill>
                  <a:srgbClr val="262626"/>
                </a:solidFill>
                <a:latin typeface="Articulate" panose="02000503040000020004" pitchFamily="2" charset="0"/>
              </a:rPr>
              <a:t>Identify risk factors</a:t>
            </a:r>
          </a:p>
          <a:p>
            <a:pPr marL="342900" indent="-342900">
              <a:buFont typeface="Arial" panose="020B0604020202020204" pitchFamily="34" charset="0"/>
              <a:buChar char="•"/>
            </a:pPr>
            <a:r>
              <a:rPr lang="en-US" sz="2000">
                <a:solidFill>
                  <a:srgbClr val="262626"/>
                </a:solidFill>
                <a:latin typeface="Articulate" panose="02000503040000020004" pitchFamily="2" charset="0"/>
              </a:rPr>
              <a:t>Report concerns</a:t>
            </a:r>
          </a:p>
        </p:txBody>
      </p:sp>
    </p:spTree>
    <p:custDataLst>
      <p:tags r:id="rId1"/>
    </p:custDataLst>
    <p:extLst>
      <p:ext uri="{BB962C8B-B14F-4D97-AF65-F5344CB8AC3E}">
        <p14:creationId xmlns:p14="http://schemas.microsoft.com/office/powerpoint/2010/main" val="152692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BC166-EFC6-CCFD-8FC9-C3B35D5ADA0D}"/>
            </a:ext>
          </a:extLst>
        </p:cNvPr>
        <p:cNvGrpSpPr/>
        <p:nvPr/>
      </p:nvGrpSpPr>
      <p:grpSpPr>
        <a:xfrm>
          <a:off x="0" y="0"/>
          <a:ext cx="0" cy="0"/>
          <a:chOff x="0" y="0"/>
          <a:chExt cx="0" cy="0"/>
        </a:xfrm>
      </p:grpSpPr>
      <p:pic>
        <p:nvPicPr>
          <p:cNvPr id="4100" name="Picture 4">
            <a:extLst>
              <a:ext uri="{FF2B5EF4-FFF2-40B4-BE49-F238E27FC236}">
                <a16:creationId xmlns:a16="http://schemas.microsoft.com/office/drawing/2014/main" id="{7924F140-FE04-5EB8-7745-4B3D43C15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96" r="1596"/>
          <a:stretch/>
        </p:blipFill>
        <p:spPr bwMode="auto">
          <a:xfrm>
            <a:off x="3779520" y="833261"/>
            <a:ext cx="8412480" cy="57713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B1F94EB-43B5-3E57-82A3-26AF81E8367A}"/>
              </a:ext>
            </a:extLst>
          </p:cNvPr>
          <p:cNvSpPr>
            <a:spLocks noGrp="1"/>
          </p:cNvSpPr>
          <p:nvPr>
            <p:ph type="title"/>
          </p:nvPr>
        </p:nvSpPr>
        <p:spPr/>
        <p:txBody>
          <a:bodyPr/>
          <a:lstStyle/>
          <a:p>
            <a:r>
              <a:rPr lang="en-US"/>
              <a:t>Workplace Violence Prevention Plan</a:t>
            </a:r>
          </a:p>
        </p:txBody>
      </p:sp>
      <p:pic>
        <p:nvPicPr>
          <p:cNvPr id="5" name="Picture 4" descr="A black and white gradient&#10;&#10;Description automatically generated">
            <a:extLst>
              <a:ext uri="{FF2B5EF4-FFF2-40B4-BE49-F238E27FC236}">
                <a16:creationId xmlns:a16="http://schemas.microsoft.com/office/drawing/2014/main" id="{A89C0C17-79C9-E2B3-DA56-0C2CFF705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2696" y="788200"/>
            <a:ext cx="3841319" cy="5889325"/>
          </a:xfrm>
          <a:prstGeom prst="rect">
            <a:avLst/>
          </a:prstGeom>
        </p:spPr>
      </p:pic>
      <p:sp>
        <p:nvSpPr>
          <p:cNvPr id="10" name="Rectangle 9">
            <a:extLst>
              <a:ext uri="{FF2B5EF4-FFF2-40B4-BE49-F238E27FC236}">
                <a16:creationId xmlns:a16="http://schemas.microsoft.com/office/drawing/2014/main" id="{0AEA4DAA-F9DC-2B45-E809-DB334068500D}"/>
              </a:ext>
            </a:extLst>
          </p:cNvPr>
          <p:cNvSpPr/>
          <p:nvPr/>
        </p:nvSpPr>
        <p:spPr>
          <a:xfrm>
            <a:off x="-9525" y="751429"/>
            <a:ext cx="12252960" cy="9144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BA75350F-83B7-7A6D-37E1-C51B240C6FAF}"/>
              </a:ext>
            </a:extLst>
          </p:cNvPr>
          <p:cNvSpPr/>
          <p:nvPr/>
        </p:nvSpPr>
        <p:spPr>
          <a:xfrm>
            <a:off x="-57751" y="6604635"/>
            <a:ext cx="12252960" cy="9144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Text Placeholder 1">
            <a:extLst>
              <a:ext uri="{FF2B5EF4-FFF2-40B4-BE49-F238E27FC236}">
                <a16:creationId xmlns:a16="http://schemas.microsoft.com/office/drawing/2014/main" id="{45E1968D-D2B9-8B67-204B-E1B50184676D}"/>
              </a:ext>
            </a:extLst>
          </p:cNvPr>
          <p:cNvSpPr>
            <a:spLocks noGrp="1"/>
          </p:cNvSpPr>
          <p:nvPr>
            <p:ph type="body" sz="quarter" idx="10"/>
          </p:nvPr>
        </p:nvSpPr>
        <p:spPr>
          <a:xfrm>
            <a:off x="-350728" y="990152"/>
            <a:ext cx="4511842" cy="648034"/>
          </a:xfrm>
          <a:prstGeom prst="roundRect">
            <a:avLst>
              <a:gd name="adj" fmla="val 50000"/>
            </a:avLst>
          </a:prstGeom>
          <a:solidFill>
            <a:schemeClr val="tx1">
              <a:lumMod val="75000"/>
              <a:lumOff val="25000"/>
            </a:schemeClr>
          </a:solidFill>
          <a:ln w="28575">
            <a:noFill/>
          </a:ln>
        </p:spPr>
        <p:txBody>
          <a:bodyPr lIns="548640" anchor="ctr"/>
          <a:lstStyle/>
          <a:p>
            <a:pPr marL="115971" indent="0">
              <a:buNone/>
            </a:pPr>
            <a:r>
              <a:rPr lang="en-US" sz="2400" b="1">
                <a:solidFill>
                  <a:schemeClr val="bg1"/>
                </a:solidFill>
              </a:rPr>
              <a:t>Hazard assessment</a:t>
            </a:r>
          </a:p>
        </p:txBody>
      </p:sp>
      <p:sp>
        <p:nvSpPr>
          <p:cNvPr id="17" name="Text Placeholder 1">
            <a:extLst>
              <a:ext uri="{FF2B5EF4-FFF2-40B4-BE49-F238E27FC236}">
                <a16:creationId xmlns:a16="http://schemas.microsoft.com/office/drawing/2014/main" id="{6FA47FAA-4D35-1302-C791-C01A415B6AA9}"/>
              </a:ext>
            </a:extLst>
          </p:cNvPr>
          <p:cNvSpPr txBox="1">
            <a:spLocks/>
          </p:cNvSpPr>
          <p:nvPr/>
        </p:nvSpPr>
        <p:spPr>
          <a:xfrm>
            <a:off x="-350728" y="1772684"/>
            <a:ext cx="4511842" cy="648034"/>
          </a:xfrm>
          <a:prstGeom prst="roundRect">
            <a:avLst>
              <a:gd name="adj" fmla="val 50000"/>
            </a:avLst>
          </a:prstGeom>
          <a:solidFill>
            <a:srgbClr val="287A7C"/>
          </a:solidFill>
          <a:ln w="28575">
            <a:solidFill>
              <a:srgbClr val="005257"/>
            </a:solid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Work practices</a:t>
            </a:r>
          </a:p>
        </p:txBody>
      </p:sp>
      <p:sp>
        <p:nvSpPr>
          <p:cNvPr id="18" name="Text Placeholder 1">
            <a:extLst>
              <a:ext uri="{FF2B5EF4-FFF2-40B4-BE49-F238E27FC236}">
                <a16:creationId xmlns:a16="http://schemas.microsoft.com/office/drawing/2014/main" id="{D6F20D70-456B-1286-5778-2F721E3E76CB}"/>
              </a:ext>
            </a:extLst>
          </p:cNvPr>
          <p:cNvSpPr txBox="1">
            <a:spLocks/>
          </p:cNvSpPr>
          <p:nvPr/>
        </p:nvSpPr>
        <p:spPr>
          <a:xfrm>
            <a:off x="-350728" y="2555216"/>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Incident response</a:t>
            </a:r>
          </a:p>
        </p:txBody>
      </p:sp>
      <p:sp>
        <p:nvSpPr>
          <p:cNvPr id="19" name="Text Placeholder 1">
            <a:extLst>
              <a:ext uri="{FF2B5EF4-FFF2-40B4-BE49-F238E27FC236}">
                <a16:creationId xmlns:a16="http://schemas.microsoft.com/office/drawing/2014/main" id="{2B25A269-6B40-ACA0-78F6-E014CA149155}"/>
              </a:ext>
            </a:extLst>
          </p:cNvPr>
          <p:cNvSpPr txBox="1">
            <a:spLocks/>
          </p:cNvSpPr>
          <p:nvPr/>
        </p:nvSpPr>
        <p:spPr>
          <a:xfrm>
            <a:off x="-350728" y="3337748"/>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Training</a:t>
            </a:r>
          </a:p>
        </p:txBody>
      </p:sp>
      <p:sp>
        <p:nvSpPr>
          <p:cNvPr id="20" name="Text Placeholder 1">
            <a:extLst>
              <a:ext uri="{FF2B5EF4-FFF2-40B4-BE49-F238E27FC236}">
                <a16:creationId xmlns:a16="http://schemas.microsoft.com/office/drawing/2014/main" id="{00B9A7BB-3701-0C5D-3902-CEC15EA7AB58}"/>
              </a:ext>
            </a:extLst>
          </p:cNvPr>
          <p:cNvSpPr txBox="1">
            <a:spLocks/>
          </p:cNvSpPr>
          <p:nvPr/>
        </p:nvSpPr>
        <p:spPr>
          <a:xfrm>
            <a:off x="-350728" y="4120280"/>
            <a:ext cx="4511842" cy="648034"/>
          </a:xfrm>
          <a:prstGeom prst="roundRect">
            <a:avLst>
              <a:gd name="adj" fmla="val 50000"/>
            </a:avLst>
          </a:prstGeom>
          <a:solidFill>
            <a:schemeClr val="tx1">
              <a:lumMod val="75000"/>
              <a:lumOff val="25000"/>
            </a:schemeClr>
          </a:solidFill>
          <a:ln>
            <a:noFill/>
          </a:ln>
        </p:spPr>
        <p:txBody>
          <a:bodyPr lIns="548640" anchor="ctr"/>
          <a:lstStyle>
            <a:lvl1pPr marL="274320" indent="-158349" algn="l" defTabSz="913554" rtl="0" eaLnBrk="1" latinLnBrk="0" hangingPunct="1">
              <a:lnSpc>
                <a:spcPts val="2500"/>
              </a:lnSpc>
              <a:spcBef>
                <a:spcPts val="1200"/>
              </a:spcBef>
              <a:spcAft>
                <a:spcPts val="0"/>
              </a:spcAft>
              <a:buFont typeface="Arial" panose="020B0604020202020204" pitchFamily="34" charset="0"/>
              <a:buChar char="•"/>
              <a:defRPr sz="22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gn="l" defTabSz="913554" rtl="0" eaLnBrk="1" latinLnBrk="0" hangingPunct="1">
              <a:lnSpc>
                <a:spcPts val="2300"/>
              </a:lnSpc>
              <a:spcBef>
                <a:spcPts val="200"/>
              </a:spcBef>
              <a:spcAft>
                <a:spcPts val="200"/>
              </a:spcAft>
              <a:buFont typeface="Open Sans" panose="020B0606030504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115971" indent="0">
              <a:buFont typeface="Arial" panose="020B0604020202020204" pitchFamily="34" charset="0"/>
              <a:buNone/>
            </a:pPr>
            <a:r>
              <a:rPr lang="en-US" sz="2400" b="1">
                <a:solidFill>
                  <a:schemeClr val="bg1"/>
                </a:solidFill>
              </a:rPr>
              <a:t>Recordkeeping</a:t>
            </a:r>
          </a:p>
        </p:txBody>
      </p:sp>
      <p:sp>
        <p:nvSpPr>
          <p:cNvPr id="23" name="Rectangle 22">
            <a:extLst>
              <a:ext uri="{FF2B5EF4-FFF2-40B4-BE49-F238E27FC236}">
                <a16:creationId xmlns:a16="http://schemas.microsoft.com/office/drawing/2014/main" id="{A2C1D137-E160-D16C-D27D-B416D69A8BCD}"/>
              </a:ext>
            </a:extLst>
          </p:cNvPr>
          <p:cNvSpPr/>
          <p:nvPr/>
        </p:nvSpPr>
        <p:spPr>
          <a:xfrm>
            <a:off x="4241191" y="1002615"/>
            <a:ext cx="4694992" cy="132084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r>
              <a:rPr lang="en-US" sz="2000" b="1">
                <a:solidFill>
                  <a:srgbClr val="262626"/>
                </a:solidFill>
                <a:latin typeface="Articulate" panose="02000503040000020004" pitchFamily="2" charset="0"/>
              </a:rPr>
              <a:t>Engineering controls:</a:t>
            </a:r>
          </a:p>
          <a:p>
            <a:pPr marL="342900" indent="-342900">
              <a:buFont typeface="Arial" panose="020B0604020202020204" pitchFamily="34" charset="0"/>
              <a:buChar char="•"/>
            </a:pPr>
            <a:r>
              <a:rPr lang="en-US" sz="2000">
                <a:solidFill>
                  <a:srgbClr val="262626"/>
                </a:solidFill>
                <a:latin typeface="Articulate" panose="02000503040000020004" pitchFamily="2" charset="0"/>
              </a:rPr>
              <a:t>Security cameras</a:t>
            </a:r>
          </a:p>
          <a:p>
            <a:pPr marL="342900" indent="-342900">
              <a:buFont typeface="Arial" panose="020B0604020202020204" pitchFamily="34" charset="0"/>
              <a:buChar char="•"/>
            </a:pPr>
            <a:r>
              <a:rPr lang="en-US" sz="2000">
                <a:solidFill>
                  <a:srgbClr val="262626"/>
                </a:solidFill>
                <a:latin typeface="Articulate" panose="02000503040000020004" pitchFamily="2" charset="0"/>
              </a:rPr>
              <a:t>Controlled access</a:t>
            </a:r>
          </a:p>
          <a:p>
            <a:pPr marL="342900" indent="-342900">
              <a:buFont typeface="Arial" panose="020B0604020202020204" pitchFamily="34" charset="0"/>
              <a:buChar char="•"/>
            </a:pPr>
            <a:r>
              <a:rPr lang="en-US" sz="2000">
                <a:solidFill>
                  <a:srgbClr val="262626"/>
                </a:solidFill>
                <a:latin typeface="Articulate" panose="02000503040000020004" pitchFamily="2" charset="0"/>
              </a:rPr>
              <a:t>Adequate lighting</a:t>
            </a:r>
          </a:p>
          <a:p>
            <a:endParaRPr lang="en-US" sz="1000">
              <a:solidFill>
                <a:prstClr val="black"/>
              </a:solidFill>
              <a:latin typeface="Microsoft Sans Serif" panose="020B0604020202020204" pitchFamily="34" charset="0"/>
            </a:endParaRPr>
          </a:p>
        </p:txBody>
      </p:sp>
      <p:sp>
        <p:nvSpPr>
          <p:cNvPr id="2" name="Rectangle 1">
            <a:extLst>
              <a:ext uri="{FF2B5EF4-FFF2-40B4-BE49-F238E27FC236}">
                <a16:creationId xmlns:a16="http://schemas.microsoft.com/office/drawing/2014/main" id="{794302C6-B873-5880-55EA-1225B4845AD4}"/>
              </a:ext>
            </a:extLst>
          </p:cNvPr>
          <p:cNvSpPr/>
          <p:nvPr/>
        </p:nvSpPr>
        <p:spPr>
          <a:xfrm>
            <a:off x="4241191" y="2321594"/>
            <a:ext cx="4694992" cy="212270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r>
              <a:rPr lang="en-US" sz="2000" b="1">
                <a:solidFill>
                  <a:srgbClr val="262626"/>
                </a:solidFill>
                <a:latin typeface="Articulate" panose="02000503040000020004" pitchFamily="2" charset="0"/>
              </a:rPr>
              <a:t>Administrative controls:</a:t>
            </a:r>
          </a:p>
          <a:p>
            <a:pPr marL="342900" indent="-342900">
              <a:buFont typeface="Arial" panose="020B0604020202020204" pitchFamily="34" charset="0"/>
              <a:buChar char="•"/>
            </a:pPr>
            <a:r>
              <a:rPr lang="en-US" sz="2000">
                <a:solidFill>
                  <a:srgbClr val="262626"/>
                </a:solidFill>
                <a:latin typeface="Articulate" panose="02000503040000020004" pitchFamily="2" charset="0"/>
              </a:rPr>
              <a:t>Procedures for reporting problem behavior</a:t>
            </a:r>
          </a:p>
          <a:p>
            <a:pPr marL="342900" indent="-342900">
              <a:buFont typeface="Arial" panose="020B0604020202020204" pitchFamily="34" charset="0"/>
              <a:buChar char="•"/>
            </a:pPr>
            <a:r>
              <a:rPr lang="en-US" sz="2000">
                <a:solidFill>
                  <a:srgbClr val="262626"/>
                </a:solidFill>
                <a:latin typeface="Articulate" panose="02000503040000020004" pitchFamily="2" charset="0"/>
              </a:rPr>
              <a:t>Conflict resolution techniques</a:t>
            </a:r>
          </a:p>
          <a:p>
            <a:pPr marL="342900" indent="-342900">
              <a:buFont typeface="Arial" panose="020B0604020202020204" pitchFamily="34" charset="0"/>
              <a:buChar char="•"/>
            </a:pPr>
            <a:r>
              <a:rPr lang="en-US" sz="2000">
                <a:solidFill>
                  <a:srgbClr val="262626"/>
                </a:solidFill>
                <a:latin typeface="Articulate" panose="02000503040000020004" pitchFamily="2" charset="0"/>
              </a:rPr>
              <a:t>“Buddy” system</a:t>
            </a:r>
          </a:p>
        </p:txBody>
      </p:sp>
    </p:spTree>
    <p:custDataLst>
      <p:tags r:id="rId1"/>
    </p:custDataLst>
    <p:extLst>
      <p:ext uri="{BB962C8B-B14F-4D97-AF65-F5344CB8AC3E}">
        <p14:creationId xmlns:p14="http://schemas.microsoft.com/office/powerpoint/2010/main" val="3587411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USTOM DESIGN" val="BOiIcMEl"/>
  <p:tag name="ARTICULATE_DESIGN_ID_1_CUSTOM DESIGN" val="3yPtm3aM"/>
  <p:tag name="ARTICULATE_DESIGN_ID_2_TEXT ANDIMAGE" val="uMs6rELi"/>
  <p:tag name="ARTICULATE_DESIGN_ID_KNOWLEDGE CHECK" val="XkO6hgZs"/>
  <p:tag name="ARTICULATE_DESIGN_ID_COMMON PAGES" val="llpsfO4u"/>
  <p:tag name="ARTICULATE_DESIGN_ID_2_TEXT AND IMAGE" val="UM3UHX5z"/>
  <p:tag name="ARTICULATE_DESIGN_ID_3_TEXT AND IMAGE" val="451hrjIS"/>
  <p:tag name="ARTICULATE_DESIGN_ID_3_INTERACTIONS" val="LdlsfrgR"/>
  <p:tag name="ARTICULATE_DESIGN_ID_3_VIDEO" val="mQC8BTSP"/>
  <p:tag name="ARTICULATE_DESIGN_ID_INTERACTIVE TEMPLATES" val="6km9PQA2"/>
  <p:tag name="ARTICULATE_DESIGN_ID_QUIZ" val="TY6TybYi"/>
  <p:tag name="ARTICULATE_DESIGN_ID_ANIMATED TEMPLATES" val="VIGpSYTW"/>
  <p:tag name="ARTICULATE_DESIGN_ID_WELCOME SCREEN" val="lXWB5dOK"/>
  <p:tag name="ARTICULATE_DESIGN_ID_HELP" val="ngNhBJNE"/>
  <p:tag name="ARTICULATE_DESIGN_ID_ASSESMENT" val="ZA8K3uRw"/>
  <p:tag name="ARTICULATE_DESIGN_ID_1_WELCOME SCREEN" val="nVRrf5Rt"/>
  <p:tag name="ARTICULATE_REFERENCE_ID" val="ea01b4dd-d396-415a-9361-36083df13714"/>
  <p:tag name="ARTICULATE_DESIGN_ID_GRAPHICS TO COPY" val="CkLKhYJR"/>
  <p:tag name="TAG_BACKING_FORM_KEY" val="1249178-c:\users\dwolfram\desktop\#working#\#lms to pro-ilt#\how to lift and transport patients safely_ilt.pptx"/>
  <p:tag name="ARTICULATE_USED_PAGE_ORIENTATION" val="1"/>
  <p:tag name="ARTICULATE_USED_PAGE_SIZE" val="1"/>
  <p:tag name="ARTICULATE_PRESENTER_VERSION" val="8"/>
  <p:tag name="ARTICULATE_DESIGN_ID_BASIC TEMPLATES" val="Zu4ZpfRj"/>
  <p:tag name="ARTICULATE_DESIGN_ID_1_BASIC TEMPLATES" val="g96fKBKH"/>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ic Templates">
  <a:themeElements>
    <a:clrScheme name="NavisNexGen">
      <a:dk1>
        <a:sysClr val="windowText" lastClr="000000"/>
      </a:dk1>
      <a:lt1>
        <a:sysClr val="window" lastClr="FFFFFF"/>
      </a:lt1>
      <a:dk2>
        <a:srgbClr val="D0112C"/>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0112C"/>
        </a:solidFill>
        <a:ln>
          <a:noFill/>
        </a:ln>
      </a:spPr>
      <a:bodyPr rtlCol="0" anchor="ctr"/>
      <a:lstStyle>
        <a:defPPr algn="ctr">
          <a:defRPr sz="1013"/>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BFFDE36B-FB38-4DAB-8DBD-F2956B69AB48}" vid="{AFC5F0A2-1808-4675-B611-29B5143844D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4570adf-7beb-4c01-90fb-af9fa4cad25e">
      <UserInfo>
        <DisplayName>Production Team Members</DisplayName>
        <AccountId>7</AccountId>
        <AccountType/>
      </UserInfo>
    </SharedWithUsers>
    <Status_x002d_Owner xmlns="882f0425-f3ef-49e6-a2dc-68dad223fab2">In Revision</Status_x002d_Owner>
    <DocumentType xmlns="882f0425-f3ef-49e6-a2dc-68dad223fab2">Script</DocumentType>
    <Developer xmlns="882f0425-f3ef-49e6-a2dc-68dad223fab2">
      <UserInfo>
        <DisplayName/>
        <AccountId xsi:nil="true"/>
        <AccountType/>
      </UserInfo>
    </Developer>
    <SME xmlns="882f0425-f3ef-49e6-a2dc-68dad223fab2">
      <UserInfo>
        <DisplayName>Amanda Lavelle</DisplayName>
        <AccountId>13</AccountId>
        <AccountType/>
      </UserInfo>
    </SME>
    <CourseTitle xmlns="882f0425-f3ef-49e6-a2dc-68dad223fab2">Workplace Violence Prevention in California</CourseTitle>
    <ProductCode xmlns="882f0425-f3ef-49e6-a2dc-68dad223fab2">NEW</ProductCode>
    <TemplateCode xmlns="882f0425-f3ef-49e6-a2dc-68dad223fa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E9BE817443C34C8346AFFC7EA6AE7B" ma:contentTypeVersion="15" ma:contentTypeDescription="Create a new document." ma:contentTypeScope="" ma:versionID="baf359634940668ecddc0855cd5b4bd5">
  <xsd:schema xmlns:xsd="http://www.w3.org/2001/XMLSchema" xmlns:xs="http://www.w3.org/2001/XMLSchema" xmlns:p="http://schemas.microsoft.com/office/2006/metadata/properties" xmlns:ns2="882f0425-f3ef-49e6-a2dc-68dad223fab2" xmlns:ns3="44570adf-7beb-4c01-90fb-af9fa4cad25e" targetNamespace="http://schemas.microsoft.com/office/2006/metadata/properties" ma:root="true" ma:fieldsID="9ac05a84260d4c372685ea4805a07c0c" ns2:_="" ns3:_="">
    <xsd:import namespace="882f0425-f3ef-49e6-a2dc-68dad223fab2"/>
    <xsd:import namespace="44570adf-7beb-4c01-90fb-af9fa4cad25e"/>
    <xsd:element name="properties">
      <xsd:complexType>
        <xsd:sequence>
          <xsd:element name="documentManagement">
            <xsd:complexType>
              <xsd:all>
                <xsd:element ref="ns2:DocumentType" minOccurs="0"/>
                <xsd:element ref="ns2:ProductCode" minOccurs="0"/>
                <xsd:element ref="ns2:SME" minOccurs="0"/>
                <xsd:element ref="ns2:Status_x002d_Owner" minOccurs="0"/>
                <xsd:element ref="ns2:Developer" minOccurs="0"/>
                <xsd:element ref="ns2:CourseTitle" minOccurs="0"/>
                <xsd:element ref="ns2:TemplateCode" minOccurs="0"/>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f0425-f3ef-49e6-a2dc-68dad223fab2" elementFormDefault="qualified">
    <xsd:import namespace="http://schemas.microsoft.com/office/2006/documentManagement/types"/>
    <xsd:import namespace="http://schemas.microsoft.com/office/infopath/2007/PartnerControls"/>
    <xsd:element name="DocumentType" ma:index="2" nillable="true" ma:displayName="Document Type" ma:format="Dropdown" ma:internalName="DocumentType" ma:readOnly="false">
      <xsd:simpleType>
        <xsd:restriction base="dms:Choice">
          <xsd:enumeration value="Script"/>
          <xsd:enumeration value="Quiz"/>
          <xsd:enumeration value="Training Exercise"/>
          <xsd:enumeration value="Trainer's Guide"/>
          <xsd:enumeration value="Storyboard"/>
          <xsd:enumeration value="Resource/Handout"/>
          <xsd:enumeration value="Reference"/>
        </xsd:restriction>
      </xsd:simpleType>
    </xsd:element>
    <xsd:element name="ProductCode" ma:index="3" nillable="true" ma:displayName="Product Code" ma:format="Dropdown" ma:internalName="ProductCode" ma:readOnly="false">
      <xsd:simpleType>
        <xsd:restriction base="dms:Text">
          <xsd:maxLength value="255"/>
        </xsd:restriction>
      </xsd:simpleType>
    </xsd:element>
    <xsd:element name="SME" ma:index="4" nillable="true" ma:displayName="SME" ma:format="Dropdown" ma:list="UserInfo" ma:SharePointGroup="0" ma:internalName="SME"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_x002d_Owner" ma:index="5" nillable="true" ma:displayName="Status" ma:format="Dropdown" ma:internalName="Status_x002d_Owner">
      <xsd:simpleType>
        <xsd:restriction base="dms:Choice">
          <xsd:enumeration value="SME"/>
          <xsd:enumeration value="Developer"/>
          <xsd:enumeration value="Approved"/>
          <xsd:enumeration value="Archive"/>
          <xsd:enumeration value="In Revision"/>
          <xsd:enumeration value="Done"/>
          <xsd:enumeration value="Proofing"/>
        </xsd:restriction>
      </xsd:simpleType>
    </xsd:element>
    <xsd:element name="Developer" ma:index="6" nillable="true" ma:displayName="Developer" ma:format="Dropdown" ma:list="UserInfo" ma:SharePointGroup="0" ma:internalName="Develop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urseTitle" ma:index="7" nillable="true" ma:displayName="Course Title" ma:format="Dropdown" ma:internalName="CourseTitle" ma:readOnly="false">
      <xsd:simpleType>
        <xsd:restriction base="dms:Text">
          <xsd:maxLength value="255"/>
        </xsd:restriction>
      </xsd:simpleType>
    </xsd:element>
    <xsd:element name="TemplateCode" ma:index="8" nillable="true" ma:displayName="Segmented Collection" ma:format="Dropdown" ma:internalName="TemplateCode" ma:readOnly="false">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570adf-7beb-4c01-90fb-af9fa4cad25e"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09BD8C-09C5-434D-8470-F52649452519}">
  <ds:schemaRefs>
    <ds:schemaRef ds:uri="http://schemas.openxmlformats.org/package/2006/metadata/core-properties"/>
    <ds:schemaRef ds:uri="http://purl.org/dc/terms/"/>
    <ds:schemaRef ds:uri="882f0425-f3ef-49e6-a2dc-68dad223fab2"/>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44570adf-7beb-4c01-90fb-af9fa4cad25e"/>
    <ds:schemaRef ds:uri="http://purl.org/dc/elements/1.1/"/>
  </ds:schemaRefs>
</ds:datastoreItem>
</file>

<file path=customXml/itemProps2.xml><?xml version="1.0" encoding="utf-8"?>
<ds:datastoreItem xmlns:ds="http://schemas.openxmlformats.org/officeDocument/2006/customXml" ds:itemID="{DEB4120C-B5FA-42BB-9B71-AB37EE97DD24}">
  <ds:schemaRefs>
    <ds:schemaRef ds:uri="44570adf-7beb-4c01-90fb-af9fa4cad25e"/>
    <ds:schemaRef ds:uri="882f0425-f3ef-49e6-a2dc-68dad223f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260372-020B-4242-AD5D-74A869765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ILT Blue Template</Template>
  <TotalTime>22</TotalTime>
  <Words>6182</Words>
  <Application>Microsoft Office PowerPoint</Application>
  <PresentationFormat>Widescreen</PresentationFormat>
  <Paragraphs>538</Paragraphs>
  <Slides>34</Slides>
  <Notes>34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Aptos</vt:lpstr>
      <vt:lpstr>Aptos Display</vt:lpstr>
      <vt:lpstr>Arial</vt:lpstr>
      <vt:lpstr>Articulate</vt:lpstr>
      <vt:lpstr>Articulate Extrabold</vt:lpstr>
      <vt:lpstr>Calibri</vt:lpstr>
      <vt:lpstr>Century Gothic</vt:lpstr>
      <vt:lpstr>Microsoft Sans Serif</vt:lpstr>
      <vt:lpstr>Open Sans</vt:lpstr>
      <vt:lpstr>Symbol</vt:lpstr>
      <vt:lpstr>Basic Templates</vt:lpstr>
      <vt:lpstr>Custom Design</vt:lpstr>
      <vt:lpstr>PowerPoint Presentation</vt:lpstr>
      <vt:lpstr>About This Module</vt:lpstr>
      <vt:lpstr>About This Module</vt:lpstr>
      <vt:lpstr>California Senate Bill No. 553</vt:lpstr>
      <vt:lpstr>What Is Workplace Violence?</vt:lpstr>
      <vt:lpstr>Workplace Violence Terms</vt:lpstr>
      <vt:lpstr>Workplace Violence Prevention Plan</vt:lpstr>
      <vt:lpstr>Workplace Violence Prevention Plan</vt:lpstr>
      <vt:lpstr>Workplace Violence Prevention Plan</vt:lpstr>
      <vt:lpstr>Workplace Violence Prevention Plan</vt:lpstr>
      <vt:lpstr>Workplace Violence Prevention Plan</vt:lpstr>
      <vt:lpstr>Workplace Violence Prevention Plan</vt:lpstr>
      <vt:lpstr>4 Types of Workplace Violence</vt:lpstr>
      <vt:lpstr>Examples of Workplace Violence</vt:lpstr>
      <vt:lpstr>Workplace Violence Risk Factors: Likelihood</vt:lpstr>
      <vt:lpstr>Workplace Violence Risk Factors: Severity</vt:lpstr>
      <vt:lpstr>Controls, Work Practices, and Procedures</vt:lpstr>
      <vt:lpstr>Triggers of Workplace Violence: Employees (Work-related)</vt:lpstr>
      <vt:lpstr>Triggers of Workplace Violence: Employees (Personal life)</vt:lpstr>
      <vt:lpstr>Triggers of Workplace Violence: Non-employees</vt:lpstr>
      <vt:lpstr>Workplace Security: What You Can Do</vt:lpstr>
      <vt:lpstr>Defusing Potentially Violent Situations</vt:lpstr>
      <vt:lpstr>Levels of Violence and Response</vt:lpstr>
      <vt:lpstr>Active Shooter Situations</vt:lpstr>
      <vt:lpstr>Active Shooter Response</vt:lpstr>
      <vt:lpstr>Evacuation</vt:lpstr>
      <vt:lpstr>Shelter-in-Place</vt:lpstr>
      <vt:lpstr>Responding to Injuries</vt:lpstr>
      <vt:lpstr>Reporting Workplace Violence Incidents</vt:lpstr>
      <vt:lpstr>Violent Incident Log</vt:lpstr>
      <vt:lpstr>Investigation</vt:lpstr>
      <vt:lpstr>Aftermath of Workplace Violence</vt:lpstr>
      <vt:lpstr>Questions/Feedback</vt:lpstr>
      <vt:lpstr>Key Points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Wolfram</dc:creator>
  <cp:lastModifiedBy>Trent Walker</cp:lastModifiedBy>
  <cp:revision>2</cp:revision>
  <dcterms:created xsi:type="dcterms:W3CDTF">2020-03-05T17:03:57Z</dcterms:created>
  <dcterms:modified xsi:type="dcterms:W3CDTF">2024-04-16T16:26:37Z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ContentTypeId">
    <vt:lpwstr>0x010100CEE9BE817443C34C8346AFFC7EA6AE7B</vt:lpwstr>
  </property>
  <property fmtid="{D5CDD505-2E9C-101B-9397-08002B2CF9AE}" pid="6" name="MediaServiceImageTags">
    <vt:lpwstr/>
  </property>
  <property fmtid="{D5CDD505-2E9C-101B-9397-08002B2CF9AE}" pid="7" name="ArticulateGUID">
    <vt:lpwstr>2E42B5D5-19D9-47DB-A95C-EBACF4937AD8</vt:lpwstr>
  </property>
  <property fmtid="{D5CDD505-2E9C-101B-9397-08002B2CF9AE}" pid="8" name="ArticulateProjectFull">
    <vt:lpwstr>C:\Users\jrusso\Desktop\2022_PPT_Template_HCM_V2.ppta</vt:lpwstr>
  </property>
</Properties>
</file>